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78" r:id="rId4"/>
    <p:sldId id="274" r:id="rId5"/>
    <p:sldId id="288" r:id="rId6"/>
    <p:sldId id="261" r:id="rId7"/>
    <p:sldId id="262" r:id="rId8"/>
    <p:sldId id="263" r:id="rId9"/>
    <p:sldId id="266" r:id="rId10"/>
    <p:sldId id="264" r:id="rId11"/>
    <p:sldId id="265" r:id="rId12"/>
    <p:sldId id="273" r:id="rId13"/>
    <p:sldId id="286" r:id="rId14"/>
    <p:sldId id="258" r:id="rId15"/>
    <p:sldId id="267" r:id="rId16"/>
    <p:sldId id="268" r:id="rId17"/>
    <p:sldId id="269" r:id="rId18"/>
    <p:sldId id="270" r:id="rId19"/>
    <p:sldId id="281" r:id="rId20"/>
    <p:sldId id="276" r:id="rId21"/>
    <p:sldId id="287" r:id="rId22"/>
    <p:sldId id="272" r:id="rId23"/>
    <p:sldId id="275" r:id="rId24"/>
    <p:sldId id="257" r:id="rId25"/>
    <p:sldId id="259" r:id="rId26"/>
    <p:sldId id="260" r:id="rId27"/>
    <p:sldId id="277" r:id="rId28"/>
    <p:sldId id="271" r:id="rId29"/>
    <p:sldId id="279" r:id="rId30"/>
    <p:sldId id="280" r:id="rId31"/>
    <p:sldId id="282" r:id="rId3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ölling, Malte" initials="KM" lastIdx="7" clrIdx="0">
    <p:extLst>
      <p:ext uri="{19B8F6BF-5375-455C-9EA6-DF929625EA0E}">
        <p15:presenceInfo xmlns:p15="http://schemas.microsoft.com/office/powerpoint/2012/main" userId="S-1-5-21-15954171-935212160-1971066577-20177" providerId="AD"/>
      </p:ext>
    </p:extLst>
  </p:cmAuthor>
  <p:cmAuthor id="2" name="Struve, Stefan" initials="SS" lastIdx="1" clrIdx="1">
    <p:extLst>
      <p:ext uri="{19B8F6BF-5375-455C-9EA6-DF929625EA0E}">
        <p15:presenceInfo xmlns:p15="http://schemas.microsoft.com/office/powerpoint/2012/main" userId="S-1-5-21-15954171-935212160-1971066577-97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9" d="100"/>
          <a:sy n="109" d="100"/>
        </p:scale>
        <p:origin x="666" y="108"/>
      </p:cViewPr>
      <p:guideLst>
        <p:guide orient="horz" pos="2160"/>
        <p:guide pos="3120"/>
      </p:guideLst>
    </p:cSldViewPr>
  </p:slideViewPr>
  <p:notesTextViewPr>
    <p:cViewPr>
      <p:scale>
        <a:sx n="3" d="2"/>
        <a:sy n="3" d="2"/>
      </p:scale>
      <p:origin x="0" y="0"/>
    </p:cViewPr>
  </p:notesTextViewPr>
  <p:sorterViewPr>
    <p:cViewPr>
      <p:scale>
        <a:sx n="150" d="100"/>
        <a:sy n="150" d="100"/>
      </p:scale>
      <p:origin x="0" y="-7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8-27T13:29:15.402" idx="3">
    <p:pos x="4096" y="1269"/>
    <p:text>Kommentar aus MS: So pauschal nicht korrekt bzgl. Blutdruck</p:text>
    <p:extLst>
      <p:ext uri="{C676402C-5697-4E1C-873F-D02D1690AC5C}">
        <p15:threadingInfo xmlns:p15="http://schemas.microsoft.com/office/powerpoint/2012/main" timeZoneBias="-120"/>
      </p:ext>
    </p:extLst>
  </p:cm>
  <p:cm authorId="1" dt="2025-08-27T13:29:49.741" idx="4">
    <p:pos x="5957" y="2005"/>
    <p:text>Kommentar aus MS: Gut eingestellte Diabetiker sollten eigentlich nicht häufiger urinieren als Nicht-Diabetiker</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8-28T11:41:04.094" idx="6">
    <p:pos x="10" y="10"/>
    <p:text>Alternativ eine Folie statt drei zu dem Thema.</p:text>
    <p:extLst>
      <p:ext uri="{C676402C-5697-4E1C-873F-D02D1690AC5C}">
        <p15:threadingInfo xmlns:p15="http://schemas.microsoft.com/office/powerpoint/2012/main" timeZoneBias="-120"/>
      </p:ext>
    </p:extLst>
  </p:cm>
  <p:cm authorId="2" dt="2026-03-02T09:37:11.414" idx="1">
    <p:pos x="10" y="146"/>
    <p:text>siehe nächste 2 Folien</p:text>
    <p:extLst>
      <p:ext uri="{C676402C-5697-4E1C-873F-D02D1690AC5C}">
        <p15:threadingInfo xmlns:p15="http://schemas.microsoft.com/office/powerpoint/2012/main" timeZoneBias="-60">
          <p15:parentCm authorId="1" idx="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5-08-27T16:03:07.188" idx="5">
    <p:pos x="10" y="10"/>
    <p:text>Hier wäre Recherche für jede Pflanzenart zu Giftigkeit und Allergiepotenzial durchzführen.</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D23A7C07-6428-4415-8D12-4C67D7D25052}" type="datetimeFigureOut">
              <a:rPr lang="de-DE" smtClean="0"/>
              <a:t>02.03.2026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240412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23A7C07-6428-4415-8D12-4C67D7D25052}" type="datetimeFigureOut">
              <a:rPr lang="de-DE" smtClean="0"/>
              <a:t>02.03.2026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244574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23A7C07-6428-4415-8D12-4C67D7D25052}" type="datetimeFigureOut">
              <a:rPr lang="de-DE" smtClean="0"/>
              <a:t>02.03.2026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228467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23A7C07-6428-4415-8D12-4C67D7D25052}" type="datetimeFigureOut">
              <a:rPr lang="de-DE" smtClean="0"/>
              <a:t>02.03.2026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83819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23A7C07-6428-4415-8D12-4C67D7D25052}" type="datetimeFigureOut">
              <a:rPr lang="de-DE" smtClean="0"/>
              <a:t>02.03.2026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132957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23A7C07-6428-4415-8D12-4C67D7D25052}" type="datetimeFigureOut">
              <a:rPr lang="de-DE" smtClean="0"/>
              <a:t>02.03.2026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163207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23A7C07-6428-4415-8D12-4C67D7D25052}" type="datetimeFigureOut">
              <a:rPr lang="de-DE" smtClean="0"/>
              <a:t>02.03.2026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99499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D23A7C07-6428-4415-8D12-4C67D7D25052}" type="datetimeFigureOut">
              <a:rPr lang="de-DE" smtClean="0"/>
              <a:t>02.03.2026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362154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A7C07-6428-4415-8D12-4C67D7D25052}" type="datetimeFigureOut">
              <a:rPr lang="de-DE" smtClean="0"/>
              <a:t>02.03.2026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159199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23A7C07-6428-4415-8D12-4C67D7D25052}" type="datetimeFigureOut">
              <a:rPr lang="de-DE" smtClean="0"/>
              <a:t>02.03.2026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175970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23A7C07-6428-4415-8D12-4C67D7D25052}" type="datetimeFigureOut">
              <a:rPr lang="de-DE" smtClean="0"/>
              <a:t>02.03.2026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AB748E0-E58C-4690-840C-5FC66D1A242D}" type="slidenum">
              <a:rPr lang="de-DE" smtClean="0"/>
              <a:t>‹Nr.›</a:t>
            </a:fld>
            <a:endParaRPr lang="de-DE"/>
          </a:p>
        </p:txBody>
      </p:sp>
    </p:spTree>
    <p:extLst>
      <p:ext uri="{BB962C8B-B14F-4D97-AF65-F5344CB8AC3E}">
        <p14:creationId xmlns:p14="http://schemas.microsoft.com/office/powerpoint/2010/main" val="860961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A7C07-6428-4415-8D12-4C67D7D25052}" type="datetimeFigureOut">
              <a:rPr lang="de-DE" smtClean="0"/>
              <a:t>02.03.2026</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48E0-E58C-4690-840C-5FC66D1A242D}" type="slidenum">
              <a:rPr lang="de-DE" smtClean="0"/>
              <a:t>‹Nr.›</a:t>
            </a:fld>
            <a:endParaRPr lang="de-DE"/>
          </a:p>
        </p:txBody>
      </p:sp>
    </p:spTree>
    <p:extLst>
      <p:ext uri="{BB962C8B-B14F-4D97-AF65-F5344CB8AC3E}">
        <p14:creationId xmlns:p14="http://schemas.microsoft.com/office/powerpoint/2010/main" val="296216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Klimastammtisch@lau.mwu.sachsen-anhalt.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7CCA8DE-1152-4FF3-93E0-6B522270D760}"/>
              </a:ext>
            </a:extLst>
          </p:cNvPr>
          <p:cNvPicPr>
            <a:picLocks noChangeAspect="1"/>
          </p:cNvPicPr>
          <p:nvPr/>
        </p:nvPicPr>
        <p:blipFill>
          <a:blip r:embed="rId2"/>
          <a:stretch>
            <a:fillRect/>
          </a:stretch>
        </p:blipFill>
        <p:spPr>
          <a:xfrm>
            <a:off x="0" y="0"/>
            <a:ext cx="6724576" cy="6858000"/>
          </a:xfrm>
          <a:prstGeom prst="rect">
            <a:avLst/>
          </a:prstGeom>
        </p:spPr>
      </p:pic>
      <p:grpSp>
        <p:nvGrpSpPr>
          <p:cNvPr id="4" name="Gruppieren 3">
            <a:extLst>
              <a:ext uri="{FF2B5EF4-FFF2-40B4-BE49-F238E27FC236}">
                <a16:creationId xmlns:a16="http://schemas.microsoft.com/office/drawing/2014/main" id="{E1B96BE1-CF68-48E7-892C-42A0433B594E}"/>
              </a:ext>
            </a:extLst>
          </p:cNvPr>
          <p:cNvGrpSpPr>
            <a:grpSpLocks noChangeAspect="1"/>
          </p:cNvGrpSpPr>
          <p:nvPr/>
        </p:nvGrpSpPr>
        <p:grpSpPr>
          <a:xfrm>
            <a:off x="2679463" y="0"/>
            <a:ext cx="7079555" cy="5630333"/>
            <a:chOff x="-1904" y="-1709607"/>
            <a:chExt cx="7586069" cy="6032186"/>
          </a:xfrm>
        </p:grpSpPr>
        <p:grpSp>
          <p:nvGrpSpPr>
            <p:cNvPr id="5" name="Gruppieren 4">
              <a:extLst>
                <a:ext uri="{FF2B5EF4-FFF2-40B4-BE49-F238E27FC236}">
                  <a16:creationId xmlns:a16="http://schemas.microsoft.com/office/drawing/2014/main" id="{C445D5A7-9EEB-4F27-8B9D-5C3E26770B38}"/>
                </a:ext>
              </a:extLst>
            </p:cNvPr>
            <p:cNvGrpSpPr/>
            <p:nvPr/>
          </p:nvGrpSpPr>
          <p:grpSpPr>
            <a:xfrm>
              <a:off x="-1904" y="-1709607"/>
              <a:ext cx="7586069" cy="6032186"/>
              <a:chOff x="-1904" y="-1709607"/>
              <a:chExt cx="7586069" cy="6032186"/>
            </a:xfrm>
          </p:grpSpPr>
          <p:sp>
            <p:nvSpPr>
              <p:cNvPr id="7" name="Rechteck 6">
                <a:extLst>
                  <a:ext uri="{FF2B5EF4-FFF2-40B4-BE49-F238E27FC236}">
                    <a16:creationId xmlns:a16="http://schemas.microsoft.com/office/drawing/2014/main" id="{CE5947EE-D8AE-4E3F-8B3A-FE546D8C541B}"/>
                  </a:ext>
                </a:extLst>
              </p:cNvPr>
              <p:cNvSpPr/>
              <p:nvPr/>
            </p:nvSpPr>
            <p:spPr>
              <a:xfrm>
                <a:off x="0" y="0"/>
                <a:ext cx="4320000" cy="2160000"/>
              </a:xfrm>
              <a:prstGeom prst="rect">
                <a:avLst/>
              </a:prstGeom>
              <a:solidFill>
                <a:srgbClr val="FFFFFF">
                  <a:alpha val="9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Rechteck 7">
                <a:extLst>
                  <a:ext uri="{FF2B5EF4-FFF2-40B4-BE49-F238E27FC236}">
                    <a16:creationId xmlns:a16="http://schemas.microsoft.com/office/drawing/2014/main" id="{1902F53A-B5E7-4990-A234-8C3654C05CE5}"/>
                  </a:ext>
                </a:extLst>
              </p:cNvPr>
              <p:cNvSpPr/>
              <p:nvPr/>
            </p:nvSpPr>
            <p:spPr>
              <a:xfrm>
                <a:off x="2161309" y="2161309"/>
                <a:ext cx="2160000" cy="21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Grafik 8">
                <a:extLst>
                  <a:ext uri="{FF2B5EF4-FFF2-40B4-BE49-F238E27FC236}">
                    <a16:creationId xmlns:a16="http://schemas.microsoft.com/office/drawing/2014/main" id="{21088BFA-3E00-43A6-8077-B0574D250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255" y="-1709607"/>
                <a:ext cx="2073910" cy="2073910"/>
              </a:xfrm>
              <a:prstGeom prst="rect">
                <a:avLst/>
              </a:prstGeom>
            </p:spPr>
          </p:pic>
          <p:sp>
            <p:nvSpPr>
              <p:cNvPr id="10" name="Rechteck 11">
                <a:extLst>
                  <a:ext uri="{FF2B5EF4-FFF2-40B4-BE49-F238E27FC236}">
                    <a16:creationId xmlns:a16="http://schemas.microsoft.com/office/drawing/2014/main" id="{7AD654E7-36BA-4951-8D0E-1F2E4CCAD57A}"/>
                  </a:ext>
                </a:extLst>
              </p:cNvPr>
              <p:cNvSpPr/>
              <p:nvPr/>
            </p:nvSpPr>
            <p:spPr>
              <a:xfrm>
                <a:off x="-1904" y="2161309"/>
                <a:ext cx="2161905" cy="216127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0 w 2160000"/>
                  <a:gd name="connsiteY3" fmla="*/ 2160000 h 2160000"/>
                  <a:gd name="connsiteX4" fmla="*/ 0 w 2160000"/>
                  <a:gd name="connsiteY4" fmla="*/ 0 h 2160000"/>
                  <a:gd name="connsiteX0" fmla="*/ 0 w 2160000"/>
                  <a:gd name="connsiteY0" fmla="*/ 0 h 2160000"/>
                  <a:gd name="connsiteX1" fmla="*/ 2160000 w 2160000"/>
                  <a:gd name="connsiteY1" fmla="*/ 0 h 2160000"/>
                  <a:gd name="connsiteX2" fmla="*/ 2160000 w 2160000"/>
                  <a:gd name="connsiteY2" fmla="*/ 2160000 h 2160000"/>
                  <a:gd name="connsiteX3" fmla="*/ 0 w 2160000"/>
                  <a:gd name="connsiteY3" fmla="*/ 2160000 h 2160000"/>
                  <a:gd name="connsiteX4" fmla="*/ 0 w 2160000"/>
                  <a:gd name="connsiteY4" fmla="*/ 1754382 h 2160000"/>
                  <a:gd name="connsiteX5" fmla="*/ 0 w 2160000"/>
                  <a:gd name="connsiteY5" fmla="*/ 0 h 2160000"/>
                  <a:gd name="connsiteX0" fmla="*/ 0 w 2160000"/>
                  <a:gd name="connsiteY0" fmla="*/ 0 h 2160000"/>
                  <a:gd name="connsiteX1" fmla="*/ 2160000 w 2160000"/>
                  <a:gd name="connsiteY1" fmla="*/ 0 h 2160000"/>
                  <a:gd name="connsiteX2" fmla="*/ 2160000 w 2160000"/>
                  <a:gd name="connsiteY2" fmla="*/ 2160000 h 2160000"/>
                  <a:gd name="connsiteX3" fmla="*/ 371204 w 2160000"/>
                  <a:gd name="connsiteY3" fmla="*/ 2160000 h 2160000"/>
                  <a:gd name="connsiteX4" fmla="*/ 0 w 2160000"/>
                  <a:gd name="connsiteY4" fmla="*/ 1754382 h 2160000"/>
                  <a:gd name="connsiteX5" fmla="*/ 0 w 2160000"/>
                  <a:gd name="connsiteY5" fmla="*/ 0 h 2160000"/>
                  <a:gd name="connsiteX0" fmla="*/ 0 w 2160000"/>
                  <a:gd name="connsiteY0" fmla="*/ 0 h 2160000"/>
                  <a:gd name="connsiteX1" fmla="*/ 2160000 w 2160000"/>
                  <a:gd name="connsiteY1" fmla="*/ 0 h 2160000"/>
                  <a:gd name="connsiteX2" fmla="*/ 2160000 w 2160000"/>
                  <a:gd name="connsiteY2" fmla="*/ 2160000 h 2160000"/>
                  <a:gd name="connsiteX3" fmla="*/ 416473 w 2160000"/>
                  <a:gd name="connsiteY3" fmla="*/ 2160000 h 2160000"/>
                  <a:gd name="connsiteX4" fmla="*/ 0 w 2160000"/>
                  <a:gd name="connsiteY4" fmla="*/ 1754382 h 2160000"/>
                  <a:gd name="connsiteX5" fmla="*/ 0 w 2160000"/>
                  <a:gd name="connsiteY5" fmla="*/ 0 h 2160000"/>
                  <a:gd name="connsiteX0" fmla="*/ 3810 w 2163810"/>
                  <a:gd name="connsiteY0" fmla="*/ 0 h 2160000"/>
                  <a:gd name="connsiteX1" fmla="*/ 2163810 w 2163810"/>
                  <a:gd name="connsiteY1" fmla="*/ 0 h 2160000"/>
                  <a:gd name="connsiteX2" fmla="*/ 2163810 w 2163810"/>
                  <a:gd name="connsiteY2" fmla="*/ 2160000 h 2160000"/>
                  <a:gd name="connsiteX3" fmla="*/ 420283 w 2163810"/>
                  <a:gd name="connsiteY3" fmla="*/ 2160000 h 2160000"/>
                  <a:gd name="connsiteX4" fmla="*/ 0 w 2163810"/>
                  <a:gd name="connsiteY4" fmla="*/ 1689610 h 2160000"/>
                  <a:gd name="connsiteX5" fmla="*/ 3810 w 2163810"/>
                  <a:gd name="connsiteY5" fmla="*/ 0 h 2160000"/>
                  <a:gd name="connsiteX0" fmla="*/ 3810 w 2163810"/>
                  <a:gd name="connsiteY0" fmla="*/ 0 h 2161270"/>
                  <a:gd name="connsiteX1" fmla="*/ 2163810 w 2163810"/>
                  <a:gd name="connsiteY1" fmla="*/ 0 h 2161270"/>
                  <a:gd name="connsiteX2" fmla="*/ 2163810 w 2163810"/>
                  <a:gd name="connsiteY2" fmla="*/ 2160000 h 2161270"/>
                  <a:gd name="connsiteX3" fmla="*/ 485790 w 2163810"/>
                  <a:gd name="connsiteY3" fmla="*/ 2161270 h 2161270"/>
                  <a:gd name="connsiteX4" fmla="*/ 0 w 2163810"/>
                  <a:gd name="connsiteY4" fmla="*/ 1689610 h 2161270"/>
                  <a:gd name="connsiteX5" fmla="*/ 3810 w 2163810"/>
                  <a:gd name="connsiteY5" fmla="*/ 0 h 2161270"/>
                  <a:gd name="connsiteX0" fmla="*/ 3810 w 2163810"/>
                  <a:gd name="connsiteY0" fmla="*/ 0 h 2161270"/>
                  <a:gd name="connsiteX1" fmla="*/ 2163810 w 2163810"/>
                  <a:gd name="connsiteY1" fmla="*/ 0 h 2161270"/>
                  <a:gd name="connsiteX2" fmla="*/ 2163810 w 2163810"/>
                  <a:gd name="connsiteY2" fmla="*/ 2160000 h 2161270"/>
                  <a:gd name="connsiteX3" fmla="*/ 485790 w 2163810"/>
                  <a:gd name="connsiteY3" fmla="*/ 2161270 h 2161270"/>
                  <a:gd name="connsiteX4" fmla="*/ 0 w 2163810"/>
                  <a:gd name="connsiteY4" fmla="*/ 1541016 h 2161270"/>
                  <a:gd name="connsiteX5" fmla="*/ 3810 w 2163810"/>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885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542950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46904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75480 h 2161270"/>
                  <a:gd name="connsiteX5" fmla="*/ 1905 w 2161905"/>
                  <a:gd name="connsiteY5" fmla="*/ 0 h 216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905" h="2161270">
                    <a:moveTo>
                      <a:pt x="1905" y="0"/>
                    </a:moveTo>
                    <a:lnTo>
                      <a:pt x="2161905" y="0"/>
                    </a:lnTo>
                    <a:lnTo>
                      <a:pt x="2161905" y="2160000"/>
                    </a:lnTo>
                    <a:lnTo>
                      <a:pt x="483956" y="2161270"/>
                    </a:lnTo>
                    <a:lnTo>
                      <a:pt x="0" y="1675480"/>
                    </a:lnTo>
                    <a:lnTo>
                      <a:pt x="1905" y="0"/>
                    </a:lnTo>
                    <a:close/>
                  </a:path>
                </a:pathLst>
              </a:custGeom>
              <a:solidFill>
                <a:srgbClr val="A1C30A"/>
              </a:solidFill>
              <a:ln>
                <a:solidFill>
                  <a:srgbClr val="A1C30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1" name="Grafik 10">
                <a:extLst>
                  <a:ext uri="{FF2B5EF4-FFF2-40B4-BE49-F238E27FC236}">
                    <a16:creationId xmlns:a16="http://schemas.microsoft.com/office/drawing/2014/main" id="{21A929BD-17C6-40E6-A363-BA9019D6E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49" y="2276036"/>
                <a:ext cx="1950176" cy="1950462"/>
              </a:xfrm>
              <a:prstGeom prst="rect">
                <a:avLst/>
              </a:prstGeom>
            </p:spPr>
          </p:pic>
        </p:grpSp>
        <p:sp>
          <p:nvSpPr>
            <p:cNvPr id="6" name="Textfeld 19">
              <a:extLst>
                <a:ext uri="{FF2B5EF4-FFF2-40B4-BE49-F238E27FC236}">
                  <a16:creationId xmlns:a16="http://schemas.microsoft.com/office/drawing/2014/main" id="{F76EC475-F82B-44F8-B389-136F7971622D}"/>
                </a:ext>
              </a:extLst>
            </p:cNvPr>
            <p:cNvSpPr txBox="1"/>
            <p:nvPr/>
          </p:nvSpPr>
          <p:spPr>
            <a:xfrm>
              <a:off x="237507" y="106866"/>
              <a:ext cx="3692657" cy="19713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800"/>
                </a:spcAft>
              </a:pPr>
              <a:r>
                <a:rPr lang="de-DE" sz="12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20000"/>
                </a:lnSpc>
                <a:spcAft>
                  <a:spcPts val="800"/>
                </a:spcAft>
              </a:pPr>
              <a:r>
                <a:rPr lang="de-DE" sz="44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rPr>
                <a:t>Hitzekodex</a:t>
              </a:r>
              <a:endParaRPr lang="de-DE" sz="12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„Wie bewahre ich einen kühlen Kopf?“</a:t>
              </a:r>
              <a:endParaRPr lang="de-DE" sz="105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12" name="Textfeld 2">
            <a:extLst>
              <a:ext uri="{FF2B5EF4-FFF2-40B4-BE49-F238E27FC236}">
                <a16:creationId xmlns:a16="http://schemas.microsoft.com/office/drawing/2014/main" id="{1EC4A37C-8363-4EF9-A5E4-79566B75964D}"/>
              </a:ext>
            </a:extLst>
          </p:cNvPr>
          <p:cNvSpPr txBox="1">
            <a:spLocks noChangeArrowheads="1"/>
          </p:cNvSpPr>
          <p:nvPr/>
        </p:nvSpPr>
        <p:spPr bwMode="auto">
          <a:xfrm>
            <a:off x="6778218" y="1562098"/>
            <a:ext cx="2862263" cy="3568699"/>
          </a:xfrm>
          <a:prstGeom prst="rect">
            <a:avLst/>
          </a:prstGeom>
          <a:solidFill>
            <a:srgbClr val="C5E0B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Der Hitzekodex ist ein Ratgeber, der allen Bürgerinnen und Bürgern konkrete Handlungsempfehlungen gibt, wie sie sich bei Hitzewellen schützen und ihre Gesundheit erhalten können.</a:t>
            </a:r>
            <a:endParaRPr kumimoji="0" lang="de-DE" altLang="de-DE" sz="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Er beantwortet die Frage: "Wie bewahre ich einen kühlen Kopf?“ und beinhaltet sowohl einfache, alltägliche Verhaltenstipps – wie ausreichend trinken, luftige Kleidung tragen oder kühle Räume aufsuchen – als auch Informationen zu weitergehenden Maßnahmen zur Anpassung an die steigenden Temperaturen.</a:t>
            </a:r>
            <a:endParaRPr kumimoji="0" lang="de-DE" altLang="de-DE" sz="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Der Hitzekodex zeigt, dass kleine Anpassungen im Alltag, wenn sie konsequent umgesetzt werden, einen großen Beitrag zur Hitzebewältigung und zum Schutz der Gesundheit leisten können.</a:t>
            </a:r>
            <a:endParaRPr kumimoji="0" lang="de-DE" altLang="de-DE" sz="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Text Box 10">
            <a:extLst>
              <a:ext uri="{FF2B5EF4-FFF2-40B4-BE49-F238E27FC236}">
                <a16:creationId xmlns:a16="http://schemas.microsoft.com/office/drawing/2014/main" id="{16D0D4BE-5ABE-4200-80F1-0D6B6CAB8D42}"/>
              </a:ext>
            </a:extLst>
          </p:cNvPr>
          <p:cNvSpPr txBox="1">
            <a:spLocks noChangeArrowheads="1"/>
          </p:cNvSpPr>
          <p:nvPr/>
        </p:nvSpPr>
        <p:spPr bwMode="auto">
          <a:xfrm>
            <a:off x="6778217" y="5130797"/>
            <a:ext cx="2862263" cy="1454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1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Kontakt:</a:t>
            </a:r>
            <a:endParaRPr kumimoji="0" lang="de-DE" altLang="de-DE"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Landesamt für Umweltschutz Sachsen-Anhalt</a:t>
            </a:r>
            <a:endParaRPr kumimoji="0" lang="de-DE" altLang="de-DE"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de-DE" altLang="de-DE" sz="1000" dirty="0" err="1">
                <a:latin typeface="Arial" panose="020B0604020202020204" pitchFamily="34" charset="0"/>
                <a:ea typeface="Calibri" panose="020F0502020204030204" pitchFamily="34" charset="0"/>
                <a:cs typeface="Arial" panose="020B0604020202020204" pitchFamily="34" charset="0"/>
              </a:rPr>
              <a:t>Reideburger</a:t>
            </a:r>
            <a:r>
              <a:rPr lang="de-DE" altLang="de-DE" sz="1000" dirty="0">
                <a:latin typeface="Arial" panose="020B0604020202020204" pitchFamily="34" charset="0"/>
                <a:ea typeface="Calibri" panose="020F0502020204030204" pitchFamily="34" charset="0"/>
                <a:cs typeface="Arial" panose="020B0604020202020204" pitchFamily="34" charset="0"/>
              </a:rPr>
              <a:t> Straße 47</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06116 Halle (Saale)</a:t>
            </a:r>
            <a:endParaRPr kumimoji="0" lang="de-DE" altLang="de-DE"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de-DE" altLang="de-DE" sz="1000" dirty="0">
                <a:latin typeface="Arial" panose="020B0604020202020204" pitchFamily="34" charset="0"/>
                <a:ea typeface="Calibri" panose="020F0502020204030204" pitchFamily="34" charset="0"/>
                <a:cs typeface="Arial" panose="020B0604020202020204" pitchFamily="34" charset="0"/>
                <a:hlinkClick r:id="rId5"/>
              </a:rPr>
              <a:t>Klimastammtisch@lau.mwu.sachsen-anhalt.de</a:t>
            </a:r>
            <a:endParaRPr lang="de-DE" altLang="de-DE" sz="10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FAA2BE8A-229F-4BBF-95E3-5534FDD3F4C0}"/>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5">
            <a:extLst>
              <a:ext uri="{FF2B5EF4-FFF2-40B4-BE49-F238E27FC236}">
                <a16:creationId xmlns:a16="http://schemas.microsoft.com/office/drawing/2014/main" id="{B1955742-AC6A-4FE7-8B09-16CC705159F8}"/>
              </a:ext>
            </a:extLst>
          </p:cNvPr>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336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Pflanzen(arten) eignen sich für meinen Garten/Balkon trotz Hitze und Trockenheit?</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329951"/>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Sedum-Arten (Fetthennen): </a:t>
            </a:r>
            <a:r>
              <a:rPr lang="de-DE" sz="1100" dirty="0">
                <a:effectLst/>
                <a:latin typeface="Arial" panose="020B0604020202020204" pitchFamily="34" charset="0"/>
                <a:ea typeface="Calibri" panose="020F0502020204030204" pitchFamily="34" charset="0"/>
                <a:cs typeface="Arial" panose="020B0604020202020204" pitchFamily="34" charset="0"/>
              </a:rPr>
              <a:t>Diese sukkulenten Pflanzen sind sehr widerstandsfähig gegenüber Trockenheit, da sie Wasser in ihren fleischigen Blättern speichern können. Sie eignen sich besonders gut für sonnige und trockene Standorte und sind pflegeleicht.</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Lavendel (</a:t>
            </a:r>
            <a:r>
              <a:rPr lang="de-DE" sz="1100" b="1" dirty="0" err="1">
                <a:effectLst/>
                <a:latin typeface="Arial" panose="020B0604020202020204" pitchFamily="34" charset="0"/>
                <a:ea typeface="Calibri" panose="020F0502020204030204" pitchFamily="34" charset="0"/>
                <a:cs typeface="Arial" panose="020B0604020202020204" pitchFamily="34" charset="0"/>
              </a:rPr>
              <a:t>Lavandula</a:t>
            </a:r>
            <a:r>
              <a:rPr lang="de-DE" sz="1100" b="1" dirty="0">
                <a:effectLst/>
                <a:latin typeface="Arial" panose="020B0604020202020204" pitchFamily="34" charset="0"/>
                <a:ea typeface="Calibri" panose="020F0502020204030204" pitchFamily="34" charset="0"/>
                <a:cs typeface="Arial" panose="020B0604020202020204" pitchFamily="34" charset="0"/>
              </a:rPr>
              <a:t>): </a:t>
            </a:r>
            <a:r>
              <a:rPr lang="de-DE" sz="1100" dirty="0">
                <a:effectLst/>
                <a:latin typeface="Arial" panose="020B0604020202020204" pitchFamily="34" charset="0"/>
                <a:ea typeface="Calibri" panose="020F0502020204030204" pitchFamily="34" charset="0"/>
                <a:cs typeface="Arial" panose="020B0604020202020204" pitchFamily="34" charset="0"/>
              </a:rPr>
              <a:t>Lavendel ist ideal für trockene, sonnige Plätze und benötigt nur wenig Wasser. Zudem verströmt er einen angenehmen Duft und zieht Bienen an, was auch der Biodiversität zugutekommt.</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Rosmarin (Rosmarinus officinalis): </a:t>
            </a:r>
            <a:r>
              <a:rPr lang="de-DE" sz="1100" dirty="0">
                <a:effectLst/>
                <a:latin typeface="Arial" panose="020B0604020202020204" pitchFamily="34" charset="0"/>
                <a:ea typeface="Calibri" panose="020F0502020204030204" pitchFamily="34" charset="0"/>
                <a:cs typeface="Arial" panose="020B0604020202020204" pitchFamily="34" charset="0"/>
              </a:rPr>
              <a:t>Ein weiteres trockenheitsresistentes Kraut, das vollsonnige Standorte bevorzugt. Rosmarin ist nicht nur nützlich in der Küche, sondern auch sehr robust gegenüber Hitze.</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Feldahorn (Acer campestre): </a:t>
            </a:r>
            <a:r>
              <a:rPr lang="de-DE" sz="1100" dirty="0">
                <a:effectLst/>
                <a:latin typeface="Arial" panose="020B0604020202020204" pitchFamily="34" charset="0"/>
                <a:ea typeface="Calibri" panose="020F0502020204030204" pitchFamily="34" charset="0"/>
                <a:cs typeface="Arial" panose="020B0604020202020204" pitchFamily="34" charset="0"/>
              </a:rPr>
              <a:t>Dieser Baum ist anpassungsfähig und verträgt sowohl Hitze als auch Trockenheit gut. Er eignet sich hervorragend zur Beschattung und trägt zur Kühlung des Gartens bei.</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Graslilien (</a:t>
            </a:r>
            <a:r>
              <a:rPr lang="de-DE" sz="1100" b="1" dirty="0" err="1">
                <a:effectLst/>
                <a:latin typeface="Arial" panose="020B0604020202020204" pitchFamily="34" charset="0"/>
                <a:ea typeface="Calibri" panose="020F0502020204030204" pitchFamily="34" charset="0"/>
                <a:cs typeface="Arial" panose="020B0604020202020204" pitchFamily="34" charset="0"/>
              </a:rPr>
              <a:t>Anthericum</a:t>
            </a:r>
            <a:r>
              <a:rPr lang="de-DE" sz="1100" b="1" dirty="0">
                <a:effectLst/>
                <a:latin typeface="Arial" panose="020B0604020202020204" pitchFamily="34" charset="0"/>
                <a:ea typeface="Calibri" panose="020F0502020204030204" pitchFamily="34" charset="0"/>
                <a:cs typeface="Arial" panose="020B0604020202020204" pitchFamily="34" charset="0"/>
              </a:rPr>
              <a:t>): </a:t>
            </a:r>
            <a:r>
              <a:rPr lang="de-DE" sz="1100" dirty="0">
                <a:effectLst/>
                <a:latin typeface="Arial" panose="020B0604020202020204" pitchFamily="34" charset="0"/>
                <a:ea typeface="Calibri" panose="020F0502020204030204" pitchFamily="34" charset="0"/>
                <a:cs typeface="Arial" panose="020B0604020202020204" pitchFamily="34" charset="0"/>
              </a:rPr>
              <a:t>Diese Pflanzen sind sehr pflegeleicht und kommen gut mit trockenen, sonnigen Bedingungen zurecht. Sie sind ideal für Beete, in denen wenig Wasser verfügbar ist.</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Zistrosen (</a:t>
            </a:r>
            <a:r>
              <a:rPr lang="de-DE" sz="1100" b="1" dirty="0" err="1">
                <a:effectLst/>
                <a:latin typeface="Arial" panose="020B0604020202020204" pitchFamily="34" charset="0"/>
                <a:ea typeface="Calibri" panose="020F0502020204030204" pitchFamily="34" charset="0"/>
                <a:cs typeface="Arial" panose="020B0604020202020204" pitchFamily="34" charset="0"/>
              </a:rPr>
              <a:t>Cistus</a:t>
            </a:r>
            <a:r>
              <a:rPr lang="de-DE" sz="1100" b="1" dirty="0">
                <a:effectLst/>
                <a:latin typeface="Arial" panose="020B0604020202020204" pitchFamily="34" charset="0"/>
                <a:ea typeface="Calibri" panose="020F0502020204030204" pitchFamily="34" charset="0"/>
                <a:cs typeface="Arial" panose="020B0604020202020204" pitchFamily="34" charset="0"/>
              </a:rPr>
              <a:t>): </a:t>
            </a:r>
            <a:r>
              <a:rPr lang="de-DE" sz="1100" dirty="0">
                <a:effectLst/>
                <a:latin typeface="Arial" panose="020B0604020202020204" pitchFamily="34" charset="0"/>
                <a:ea typeface="Calibri" panose="020F0502020204030204" pitchFamily="34" charset="0"/>
                <a:cs typeface="Arial" panose="020B0604020202020204" pitchFamily="34" charset="0"/>
              </a:rPr>
              <a:t>Diese mediterrane Pflanze ist ideal für sonnige, trockene Standorte. Sie ist an harte Bedingungen angepasst und benötigt nur wenig Wasser.</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Wolfsmilcharten (Euphorbia): </a:t>
            </a:r>
            <a:r>
              <a:rPr lang="de-DE" sz="1100" dirty="0">
                <a:effectLst/>
                <a:latin typeface="Arial" panose="020B0604020202020204" pitchFamily="34" charset="0"/>
                <a:ea typeface="Calibri" panose="020F0502020204030204" pitchFamily="34" charset="0"/>
                <a:cs typeface="Arial" panose="020B0604020202020204" pitchFamily="34" charset="0"/>
              </a:rPr>
              <a:t>Viele Wolfsmilcharten sind sehr trockenheitsresistent und eignen sich hervorragend für Steingärten  oder sonnige Beete.</a:t>
            </a:r>
          </a:p>
        </p:txBody>
      </p:sp>
      <p:sp>
        <p:nvSpPr>
          <p:cNvPr id="7" name="Textfeld 2">
            <a:extLst>
              <a:ext uri="{FF2B5EF4-FFF2-40B4-BE49-F238E27FC236}">
                <a16:creationId xmlns:a16="http://schemas.microsoft.com/office/drawing/2014/main" id="{CB1FDEDC-063D-4E16-A56C-58B76595D264}"/>
              </a:ext>
            </a:extLst>
          </p:cNvPr>
          <p:cNvSpPr txBox="1">
            <a:spLocks noChangeArrowheads="1"/>
          </p:cNvSpPr>
          <p:nvPr/>
        </p:nvSpPr>
        <p:spPr bwMode="auto">
          <a:xfrm>
            <a:off x="6076738" y="6006889"/>
            <a:ext cx="3698240" cy="7505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NABU. (2024). Gärtnern unter neuen Klimabedingungen.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Landesbetrieb Landwirtschaft Hessen. (2024). Hitzetolerante Pflanzen.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LBV - Gemeinsam Bayerns Natur schützen. (2024). Der Garten im Klimawandel.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050">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Aft>
                <a:spcPts val="800"/>
              </a:spcAft>
            </a:pPr>
            <a:r>
              <a:rPr lang="de-DE" sz="105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59432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Pflanzen eignen sich für die Fassade, um die Wärmebelastung im Haus möglichst gering zu halten?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graphicFrame>
        <p:nvGraphicFramePr>
          <p:cNvPr id="11" name="Tabelle 10">
            <a:extLst>
              <a:ext uri="{FF2B5EF4-FFF2-40B4-BE49-F238E27FC236}">
                <a16:creationId xmlns:a16="http://schemas.microsoft.com/office/drawing/2014/main" id="{1CCA9B20-0A59-4EB6-90E2-D714BA771B29}"/>
              </a:ext>
            </a:extLst>
          </p:cNvPr>
          <p:cNvGraphicFramePr>
            <a:graphicFrameLocks noGrp="1"/>
          </p:cNvGraphicFramePr>
          <p:nvPr>
            <p:extLst>
              <p:ext uri="{D42A27DB-BD31-4B8C-83A1-F6EECF244321}">
                <p14:modId xmlns:p14="http://schemas.microsoft.com/office/powerpoint/2010/main" val="948117144"/>
              </p:ext>
            </p:extLst>
          </p:nvPr>
        </p:nvGraphicFramePr>
        <p:xfrm>
          <a:off x="178224" y="1608667"/>
          <a:ext cx="9596753" cy="4656667"/>
        </p:xfrm>
        <a:graphic>
          <a:graphicData uri="http://schemas.openxmlformats.org/drawingml/2006/table">
            <a:tbl>
              <a:tblPr firstRow="1" firstCol="1" bandRow="1">
                <a:tableStyleId>{93296810-A885-4BE3-A3E7-6D5BEEA58F35}</a:tableStyleId>
              </a:tblPr>
              <a:tblGrid>
                <a:gridCol w="2532246">
                  <a:extLst>
                    <a:ext uri="{9D8B030D-6E8A-4147-A177-3AD203B41FA5}">
                      <a16:colId xmlns:a16="http://schemas.microsoft.com/office/drawing/2014/main" val="4067386559"/>
                    </a:ext>
                  </a:extLst>
                </a:gridCol>
                <a:gridCol w="874507">
                  <a:extLst>
                    <a:ext uri="{9D8B030D-6E8A-4147-A177-3AD203B41FA5}">
                      <a16:colId xmlns:a16="http://schemas.microsoft.com/office/drawing/2014/main" val="4223097778"/>
                    </a:ext>
                  </a:extLst>
                </a:gridCol>
                <a:gridCol w="1062605">
                  <a:extLst>
                    <a:ext uri="{9D8B030D-6E8A-4147-A177-3AD203B41FA5}">
                      <a16:colId xmlns:a16="http://schemas.microsoft.com/office/drawing/2014/main" val="4184662716"/>
                    </a:ext>
                  </a:extLst>
                </a:gridCol>
                <a:gridCol w="1472106">
                  <a:extLst>
                    <a:ext uri="{9D8B030D-6E8A-4147-A177-3AD203B41FA5}">
                      <a16:colId xmlns:a16="http://schemas.microsoft.com/office/drawing/2014/main" val="1753648457"/>
                    </a:ext>
                  </a:extLst>
                </a:gridCol>
                <a:gridCol w="1661439">
                  <a:extLst>
                    <a:ext uri="{9D8B030D-6E8A-4147-A177-3AD203B41FA5}">
                      <a16:colId xmlns:a16="http://schemas.microsoft.com/office/drawing/2014/main" val="2922559036"/>
                    </a:ext>
                  </a:extLst>
                </a:gridCol>
                <a:gridCol w="1993850">
                  <a:extLst>
                    <a:ext uri="{9D8B030D-6E8A-4147-A177-3AD203B41FA5}">
                      <a16:colId xmlns:a16="http://schemas.microsoft.com/office/drawing/2014/main" val="967539184"/>
                    </a:ext>
                  </a:extLst>
                </a:gridCol>
              </a:tblGrid>
              <a:tr h="541540">
                <a:tc>
                  <a:txBody>
                    <a:bodyPr/>
                    <a:lstStyle/>
                    <a:p>
                      <a:pPr>
                        <a:lnSpc>
                          <a:spcPct val="120000"/>
                        </a:lnSpc>
                        <a:spcAft>
                          <a:spcPts val="800"/>
                        </a:spcAft>
                      </a:pPr>
                      <a:r>
                        <a:rPr lang="de-DE" sz="900" dirty="0">
                          <a:effectLst/>
                        </a:rPr>
                        <a:t>Pflanzenname</a:t>
                      </a:r>
                      <a:r>
                        <a:rPr lang="de-DE" sz="700" dirty="0">
                          <a:effectLst/>
                        </a:rPr>
                        <a:t> </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Mit Kletter- oder Rankhilfe</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Heimisch</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Blüten</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Erscheinungsbild Winter</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Hinweise</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extLst>
                  <a:ext uri="{0D108BD9-81ED-4DB2-BD59-A6C34878D82A}">
                    <a16:rowId xmlns:a16="http://schemas.microsoft.com/office/drawing/2014/main" val="2324660983"/>
                  </a:ext>
                </a:extLst>
              </a:tr>
              <a:tr h="512338">
                <a:tc>
                  <a:txBody>
                    <a:bodyPr/>
                    <a:lstStyle/>
                    <a:p>
                      <a:pPr>
                        <a:lnSpc>
                          <a:spcPct val="120000"/>
                        </a:lnSpc>
                        <a:spcAft>
                          <a:spcPts val="800"/>
                        </a:spcAft>
                      </a:pPr>
                      <a:r>
                        <a:rPr lang="de-DE" sz="900">
                          <a:effectLst/>
                        </a:rPr>
                        <a:t>Waldrebe, Clematis vitalba, Clematis akebioides und andere Wildformen oder Sorten</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 (nur Clematis vitalba)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Sortenabhängig, auf ungefüllte Blüten achten</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Schöne Samenstände, keine Blätter</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Starkwüchsig</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extLst>
                  <a:ext uri="{0D108BD9-81ED-4DB2-BD59-A6C34878D82A}">
                    <a16:rowId xmlns:a16="http://schemas.microsoft.com/office/drawing/2014/main" val="1476781251"/>
                  </a:ext>
                </a:extLst>
              </a:tr>
              <a:tr h="673369">
                <a:tc>
                  <a:txBody>
                    <a:bodyPr/>
                    <a:lstStyle/>
                    <a:p>
                      <a:pPr>
                        <a:lnSpc>
                          <a:spcPct val="120000"/>
                        </a:lnSpc>
                        <a:spcAft>
                          <a:spcPts val="800"/>
                        </a:spcAft>
                      </a:pPr>
                      <a:r>
                        <a:rPr lang="de-DE" sz="900">
                          <a:effectLst/>
                        </a:rPr>
                        <a:t>Efeu Hedera helix</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Nein</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 im Herbst</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Immergrün</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Lichtfliehend, kann Bauschäden verursachen, auf intakte Fassade achten</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extLst>
                  <a:ext uri="{0D108BD9-81ED-4DB2-BD59-A6C34878D82A}">
                    <a16:rowId xmlns:a16="http://schemas.microsoft.com/office/drawing/2014/main" val="460108917"/>
                  </a:ext>
                </a:extLst>
              </a:tr>
              <a:tr h="512338">
                <a:tc>
                  <a:txBody>
                    <a:bodyPr/>
                    <a:lstStyle/>
                    <a:p>
                      <a:pPr>
                        <a:lnSpc>
                          <a:spcPct val="120000"/>
                        </a:lnSpc>
                        <a:spcAft>
                          <a:spcPts val="800"/>
                        </a:spcAft>
                      </a:pPr>
                      <a:r>
                        <a:rPr lang="de-DE" sz="900">
                          <a:effectLst/>
                        </a:rPr>
                        <a:t>Kletterrosen, Ramblerrosen Rosa spec.</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Sortenabhängig</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Rambler einmalig im Juni, Kletterrosen öfter im Jahr</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Keine Blätter</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dirty="0">
                          <a:effectLst/>
                        </a:rPr>
                        <a:t>Auf möglichst ungefüllte Blüten achten</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extLst>
                  <a:ext uri="{0D108BD9-81ED-4DB2-BD59-A6C34878D82A}">
                    <a16:rowId xmlns:a16="http://schemas.microsoft.com/office/drawing/2014/main" val="3561881624"/>
                  </a:ext>
                </a:extLst>
              </a:tr>
              <a:tr h="446243">
                <a:tc>
                  <a:txBody>
                    <a:bodyPr/>
                    <a:lstStyle/>
                    <a:p>
                      <a:pPr>
                        <a:lnSpc>
                          <a:spcPct val="120000"/>
                        </a:lnSpc>
                        <a:spcAft>
                          <a:spcPts val="800"/>
                        </a:spcAft>
                      </a:pPr>
                      <a:r>
                        <a:rPr lang="de-DE" sz="900">
                          <a:effectLst/>
                        </a:rPr>
                        <a:t>Geißblatt Lonicera periclymenum</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Juni bis September; stark duftend am Abend</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Keine Blätter</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Halbschatten, keine Sonne</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extLst>
                  <a:ext uri="{0D108BD9-81ED-4DB2-BD59-A6C34878D82A}">
                    <a16:rowId xmlns:a16="http://schemas.microsoft.com/office/drawing/2014/main" val="915191771"/>
                  </a:ext>
                </a:extLst>
              </a:tr>
              <a:tr h="509133">
                <a:tc>
                  <a:txBody>
                    <a:bodyPr/>
                    <a:lstStyle/>
                    <a:p>
                      <a:pPr>
                        <a:lnSpc>
                          <a:spcPct val="120000"/>
                        </a:lnSpc>
                        <a:spcAft>
                          <a:spcPts val="800"/>
                        </a:spcAft>
                      </a:pPr>
                      <a:r>
                        <a:rPr lang="de-DE" sz="900">
                          <a:effectLst/>
                        </a:rPr>
                        <a:t>Blauregen Wisteria sinensis, Wisteria frutescens</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Nein</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Blau, duftend, Frühjahr (Mai bis Juni)</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Keine Blätter</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Starkwüchsig, Muss oft kontrolliert werden, nicht heimisch</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extLst>
                  <a:ext uri="{0D108BD9-81ED-4DB2-BD59-A6C34878D82A}">
                    <a16:rowId xmlns:a16="http://schemas.microsoft.com/office/drawing/2014/main" val="4185673921"/>
                  </a:ext>
                </a:extLst>
              </a:tr>
              <a:tr h="618892">
                <a:tc>
                  <a:txBody>
                    <a:bodyPr/>
                    <a:lstStyle/>
                    <a:p>
                      <a:pPr>
                        <a:lnSpc>
                          <a:spcPct val="120000"/>
                        </a:lnSpc>
                        <a:spcAft>
                          <a:spcPts val="800"/>
                        </a:spcAft>
                      </a:pPr>
                      <a:r>
                        <a:rPr lang="de-DE" sz="900">
                          <a:effectLst/>
                        </a:rPr>
                        <a:t>Wilder Wein Parthenocissus tricuspidata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Nein</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Nein</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Unscheinbar</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Keine Blätter</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Kann Bauschäden Verursachen (lichtfliehend), Haftfüße an Wand</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extLst>
                  <a:ext uri="{0D108BD9-81ED-4DB2-BD59-A6C34878D82A}">
                    <a16:rowId xmlns:a16="http://schemas.microsoft.com/office/drawing/2014/main" val="564938976"/>
                  </a:ext>
                </a:extLst>
              </a:tr>
              <a:tr h="503125">
                <a:tc>
                  <a:txBody>
                    <a:bodyPr/>
                    <a:lstStyle/>
                    <a:p>
                      <a:pPr>
                        <a:lnSpc>
                          <a:spcPct val="120000"/>
                        </a:lnSpc>
                        <a:spcAft>
                          <a:spcPts val="800"/>
                        </a:spcAft>
                      </a:pPr>
                      <a:r>
                        <a:rPr lang="de-DE" sz="900">
                          <a:effectLst/>
                        </a:rPr>
                        <a:t>Wildreben Vitis vinifera var. silvestris</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Unscheinbar</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Herbstschmuck, dann blattlos</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Rankpflanze, keine Haftscheiben, schattenverträglich</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extLst>
                  <a:ext uri="{0D108BD9-81ED-4DB2-BD59-A6C34878D82A}">
                    <a16:rowId xmlns:a16="http://schemas.microsoft.com/office/drawing/2014/main" val="1058725898"/>
                  </a:ext>
                </a:extLst>
              </a:tr>
              <a:tr h="339689">
                <a:tc>
                  <a:txBody>
                    <a:bodyPr/>
                    <a:lstStyle/>
                    <a:p>
                      <a:pPr>
                        <a:lnSpc>
                          <a:spcPct val="120000"/>
                        </a:lnSpc>
                        <a:spcAft>
                          <a:spcPts val="800"/>
                        </a:spcAft>
                      </a:pPr>
                      <a:r>
                        <a:rPr lang="de-DE" sz="900">
                          <a:effectLst/>
                        </a:rPr>
                        <a:t>Kletterhortensien Hydrangea petiolaris</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Ja</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Nein</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Weiße Randblüten, Juni bis Juli</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a:effectLst/>
                        </a:rPr>
                        <a:t>Keine Blätter</a:t>
                      </a:r>
                      <a:endParaRPr lang="de-DE" sz="80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tc>
                  <a:txBody>
                    <a:bodyPr/>
                    <a:lstStyle/>
                    <a:p>
                      <a:pPr>
                        <a:lnSpc>
                          <a:spcPct val="120000"/>
                        </a:lnSpc>
                        <a:spcAft>
                          <a:spcPts val="800"/>
                        </a:spcAft>
                      </a:pPr>
                      <a:r>
                        <a:rPr lang="de-DE" sz="900" dirty="0">
                          <a:effectLst/>
                        </a:rPr>
                        <a:t>Schattenverträglich, dient auch als Bodendecker</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a:txBody>
                  <a:tcPr marL="40426" marR="40426" marT="0" marB="0"/>
                </a:tc>
                <a:extLst>
                  <a:ext uri="{0D108BD9-81ED-4DB2-BD59-A6C34878D82A}">
                    <a16:rowId xmlns:a16="http://schemas.microsoft.com/office/drawing/2014/main" val="1722599285"/>
                  </a:ext>
                </a:extLst>
              </a:tr>
            </a:tbl>
          </a:graphicData>
        </a:graphic>
      </p:graphicFrame>
      <p:sp>
        <p:nvSpPr>
          <p:cNvPr id="14" name="Textfeld 2">
            <a:extLst>
              <a:ext uri="{FF2B5EF4-FFF2-40B4-BE49-F238E27FC236}">
                <a16:creationId xmlns:a16="http://schemas.microsoft.com/office/drawing/2014/main" id="{6008E54D-91C9-47DA-AEF8-9A55FC10906C}"/>
              </a:ext>
            </a:extLst>
          </p:cNvPr>
          <p:cNvSpPr txBox="1">
            <a:spLocks noChangeArrowheads="1"/>
          </p:cNvSpPr>
          <p:nvPr/>
        </p:nvSpPr>
        <p:spPr bwMode="auto">
          <a:xfrm>
            <a:off x="6786667" y="6498379"/>
            <a:ext cx="2988310" cy="2590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NABU. (2024). Pflanzen und Systeme für die Fassadenbegrünung.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05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71424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Auswirkungen hat Hitze auf die Tierwelt in meinem Garten und wie kann ich helfen?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421982"/>
            <a:ext cx="9712113" cy="4385431"/>
          </a:xfrm>
          <a:prstGeom prst="rect">
            <a:avLst/>
          </a:prstGeom>
          <a:noFill/>
        </p:spPr>
        <p:txBody>
          <a:bodyPr wrap="square">
            <a:spAutoFit/>
          </a:bodyPr>
          <a:lstStyle/>
          <a:p>
            <a:pPr>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Auswirkungen der Hitze auf Tiere:</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Wassermangel: </a:t>
            </a:r>
            <a:r>
              <a:rPr lang="de-DE" sz="1050" dirty="0">
                <a:effectLst/>
                <a:latin typeface="Arial" panose="020B0604020202020204" pitchFamily="34" charset="0"/>
                <a:ea typeface="Calibri" panose="020F0502020204030204" pitchFamily="34" charset="0"/>
                <a:cs typeface="Arial" panose="020B0604020202020204" pitchFamily="34" charset="0"/>
              </a:rPr>
              <a:t>Viele Tiere leiden unter Wassermangel, wenn natürliche Wasserquellen austrocknen. Dies kann zu Dehydration führen, was besonders für kleine Tiere wie Vögel und Insekten schnell lebensbedrohlich wird. Vögel haben zum Beispiel keine Schweißdrüsen und müssen Wasser trinken und darin baden, um ihre Körpertemperatur zu regulieren.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Hitzestress: </a:t>
            </a:r>
            <a:r>
              <a:rPr lang="de-DE" sz="1050" dirty="0">
                <a:effectLst/>
                <a:latin typeface="Arial" panose="020B0604020202020204" pitchFamily="34" charset="0"/>
                <a:ea typeface="Calibri" panose="020F0502020204030204" pitchFamily="34" charset="0"/>
                <a:cs typeface="Arial" panose="020B0604020202020204" pitchFamily="34" charset="0"/>
              </a:rPr>
              <a:t>Tiere, die nicht schwitzen können, wie Igel und Eichhörnchen, sind bei extremer Hitze auf schattige Plätze angewiesen, um ihre Körpertemperatur zu kontrollieren. Der Mangel an schattigen Rückzugsorten in städtischen Gebieten kann diese Tiere besonders gefährden.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Veränderung im Verhalten: </a:t>
            </a:r>
            <a:r>
              <a:rPr lang="de-DE" sz="1050" dirty="0">
                <a:effectLst/>
                <a:latin typeface="Arial" panose="020B0604020202020204" pitchFamily="34" charset="0"/>
                <a:ea typeface="Calibri" panose="020F0502020204030204" pitchFamily="34" charset="0"/>
                <a:cs typeface="Arial" panose="020B0604020202020204" pitchFamily="34" charset="0"/>
              </a:rPr>
              <a:t>Einige Tierarten ändern aufgrund der extremen Temperaturen ihr Verhalten. Zugvögel kommen früher aus ihren Winterquartieren zurück oder bleiben länger in ihrer Sommerresidenz, was zu Störungen in ihrem Lebenszyklus führen kann.</a:t>
            </a:r>
          </a:p>
          <a:p>
            <a:pPr>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Wie Sie helfen können: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Wasser bereitstellen: </a:t>
            </a:r>
            <a:r>
              <a:rPr lang="de-DE" sz="1050" dirty="0">
                <a:effectLst/>
                <a:latin typeface="Arial" panose="020B0604020202020204" pitchFamily="34" charset="0"/>
                <a:ea typeface="Calibri" panose="020F0502020204030204" pitchFamily="34" charset="0"/>
                <a:cs typeface="Arial" panose="020B0604020202020204" pitchFamily="34" charset="0"/>
              </a:rPr>
              <a:t>Stellen Sie regelmäßig frisches Wasser in flachen Schalen oder Vogeltränken in Ihrem Garten oder auf Ihrem Balkon bereit. Achten Sie darauf, dass die Wasserquellen an einem schattigen Platz stehen und täglich gereinigt werden, um die Verbreitung von Krankheitserregern zu verhindern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Schattige Plätze schaffen: </a:t>
            </a:r>
            <a:r>
              <a:rPr lang="de-DE" sz="1050" dirty="0">
                <a:effectLst/>
                <a:latin typeface="Arial" panose="020B0604020202020204" pitchFamily="34" charset="0"/>
                <a:ea typeface="Calibri" panose="020F0502020204030204" pitchFamily="34" charset="0"/>
                <a:cs typeface="Arial" panose="020B0604020202020204" pitchFamily="34" charset="0"/>
              </a:rPr>
              <a:t>Pflanzen Sie Büsche, Bäume und Hecken, die Schatten spenden und Schutz bieten. Dies hilft nicht nur den Tieren, sich vor der Hitze zu schützen, sondern fördert auch die Artenvielfalt in Ihrem Garten.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Tränken und Insektentränken aufstellen: </a:t>
            </a:r>
            <a:r>
              <a:rPr lang="de-DE" sz="1050" dirty="0">
                <a:effectLst/>
                <a:latin typeface="Arial" panose="020B0604020202020204" pitchFamily="34" charset="0"/>
                <a:ea typeface="Calibri" panose="020F0502020204030204" pitchFamily="34" charset="0"/>
                <a:cs typeface="Arial" panose="020B0604020202020204" pitchFamily="34" charset="0"/>
              </a:rPr>
              <a:t>Neben Vogeltränken können Sie auch spezielle Insektentränken einrichten, indem Sie flache Schalen mit Steinen oder Murmeln befüllen. Diese dienen als sichere Landepunkte für Bienen und andere Insekten, sodass sie trinken können, ohne zu ertrinken.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Tierfreundliche Gartenpflege: </a:t>
            </a:r>
            <a:r>
              <a:rPr lang="de-DE" sz="1050" dirty="0">
                <a:effectLst/>
                <a:latin typeface="Arial" panose="020B0604020202020204" pitchFamily="34" charset="0"/>
                <a:ea typeface="Calibri" panose="020F0502020204030204" pitchFamily="34" charset="0"/>
                <a:cs typeface="Arial" panose="020B0604020202020204" pitchFamily="34" charset="0"/>
              </a:rPr>
              <a:t>Vermeiden Sie den Einsatz von Pestiziden und Chemikalien, die schädlich für Tiere und Insekten sind. Ein naturnaher Garten mit vielen heimischen Pflanzen unterstützt die Tierwelt und bietet Nahrung sowie Lebensraum.</a:t>
            </a:r>
          </a:p>
        </p:txBody>
      </p:sp>
      <p:sp>
        <p:nvSpPr>
          <p:cNvPr id="9" name="Textfeld 2">
            <a:extLst>
              <a:ext uri="{FF2B5EF4-FFF2-40B4-BE49-F238E27FC236}">
                <a16:creationId xmlns:a16="http://schemas.microsoft.com/office/drawing/2014/main" id="{A020D244-213C-4A8D-9F45-4C9B3C9502F1}"/>
              </a:ext>
            </a:extLst>
          </p:cNvPr>
          <p:cNvSpPr txBox="1">
            <a:spLocks noChangeArrowheads="1"/>
          </p:cNvSpPr>
          <p:nvPr/>
        </p:nvSpPr>
        <p:spPr bwMode="auto">
          <a:xfrm>
            <a:off x="6126267" y="5973869"/>
            <a:ext cx="3681095" cy="783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Deutscher Tierschutzbund. (2024). Wildtiere und Hitze.</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AOK. (2024). Klimawandel: Folgen für Tiere. So kann man Tieren im Garten helfen.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Umweltbundesamt. (2024). Gesundheitsrisiken durch Hitze</a:t>
            </a:r>
            <a:r>
              <a:rPr lang="de-DE" sz="105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56651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2646A29-2176-4C74-8816-A59756DDB839}"/>
              </a:ext>
            </a:extLst>
          </p:cNvPr>
          <p:cNvPicPr>
            <a:picLocks noChangeAspect="1"/>
          </p:cNvPicPr>
          <p:nvPr/>
        </p:nvPicPr>
        <p:blipFill>
          <a:blip r:embed="rId2"/>
          <a:stretch>
            <a:fillRect/>
          </a:stretch>
        </p:blipFill>
        <p:spPr>
          <a:xfrm>
            <a:off x="0" y="0"/>
            <a:ext cx="6724576" cy="6858000"/>
          </a:xfrm>
          <a:prstGeom prst="rect">
            <a:avLst/>
          </a:prstGeom>
        </p:spPr>
      </p:pic>
      <p:grpSp>
        <p:nvGrpSpPr>
          <p:cNvPr id="2" name="Gruppieren 1">
            <a:extLst>
              <a:ext uri="{FF2B5EF4-FFF2-40B4-BE49-F238E27FC236}">
                <a16:creationId xmlns:a16="http://schemas.microsoft.com/office/drawing/2014/main" id="{10F95581-EF8B-4E57-9BF5-BC0D5A64B159}"/>
              </a:ext>
            </a:extLst>
          </p:cNvPr>
          <p:cNvGrpSpPr>
            <a:grpSpLocks noChangeAspect="1"/>
          </p:cNvGrpSpPr>
          <p:nvPr/>
        </p:nvGrpSpPr>
        <p:grpSpPr>
          <a:xfrm>
            <a:off x="2679463" y="0"/>
            <a:ext cx="7079555" cy="5630333"/>
            <a:chOff x="-1904" y="-1709607"/>
            <a:chExt cx="7586069" cy="6032186"/>
          </a:xfrm>
        </p:grpSpPr>
        <p:grpSp>
          <p:nvGrpSpPr>
            <p:cNvPr id="3" name="Gruppieren 2">
              <a:extLst>
                <a:ext uri="{FF2B5EF4-FFF2-40B4-BE49-F238E27FC236}">
                  <a16:creationId xmlns:a16="http://schemas.microsoft.com/office/drawing/2014/main" id="{9A6018A5-D810-4FEC-AB1F-17A8883163E5}"/>
                </a:ext>
              </a:extLst>
            </p:cNvPr>
            <p:cNvGrpSpPr/>
            <p:nvPr/>
          </p:nvGrpSpPr>
          <p:grpSpPr>
            <a:xfrm>
              <a:off x="-1904" y="-1709607"/>
              <a:ext cx="7586069" cy="6032186"/>
              <a:chOff x="-1904" y="-1709607"/>
              <a:chExt cx="7586069" cy="6032186"/>
            </a:xfrm>
          </p:grpSpPr>
          <p:sp>
            <p:nvSpPr>
              <p:cNvPr id="5" name="Rechteck 4">
                <a:extLst>
                  <a:ext uri="{FF2B5EF4-FFF2-40B4-BE49-F238E27FC236}">
                    <a16:creationId xmlns:a16="http://schemas.microsoft.com/office/drawing/2014/main" id="{A1F41479-EC57-4287-ACA5-881D48CF21BC}"/>
                  </a:ext>
                </a:extLst>
              </p:cNvPr>
              <p:cNvSpPr/>
              <p:nvPr/>
            </p:nvSpPr>
            <p:spPr>
              <a:xfrm>
                <a:off x="0" y="0"/>
                <a:ext cx="4320000" cy="2160000"/>
              </a:xfrm>
              <a:prstGeom prst="rect">
                <a:avLst/>
              </a:prstGeom>
              <a:solidFill>
                <a:srgbClr val="FFFFFF">
                  <a:alpha val="9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6" name="Rechteck 5">
                <a:extLst>
                  <a:ext uri="{FF2B5EF4-FFF2-40B4-BE49-F238E27FC236}">
                    <a16:creationId xmlns:a16="http://schemas.microsoft.com/office/drawing/2014/main" id="{B6B319F9-8EEF-42D5-84B9-4C45F5B4DC25}"/>
                  </a:ext>
                </a:extLst>
              </p:cNvPr>
              <p:cNvSpPr/>
              <p:nvPr/>
            </p:nvSpPr>
            <p:spPr>
              <a:xfrm>
                <a:off x="2161309" y="2161309"/>
                <a:ext cx="2160000" cy="21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7" name="Grafik 6">
                <a:extLst>
                  <a:ext uri="{FF2B5EF4-FFF2-40B4-BE49-F238E27FC236}">
                    <a16:creationId xmlns:a16="http://schemas.microsoft.com/office/drawing/2014/main" id="{DBF3929A-4857-4756-B663-F1051AF23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255" y="-1709607"/>
                <a:ext cx="2073910" cy="2073910"/>
              </a:xfrm>
              <a:prstGeom prst="rect">
                <a:avLst/>
              </a:prstGeom>
            </p:spPr>
          </p:pic>
          <p:sp>
            <p:nvSpPr>
              <p:cNvPr id="8" name="Rechteck 11">
                <a:extLst>
                  <a:ext uri="{FF2B5EF4-FFF2-40B4-BE49-F238E27FC236}">
                    <a16:creationId xmlns:a16="http://schemas.microsoft.com/office/drawing/2014/main" id="{F93FAB31-B5F7-49CB-98E0-DDD3A67F6FA7}"/>
                  </a:ext>
                </a:extLst>
              </p:cNvPr>
              <p:cNvSpPr/>
              <p:nvPr/>
            </p:nvSpPr>
            <p:spPr>
              <a:xfrm>
                <a:off x="-1904" y="2161309"/>
                <a:ext cx="2161905" cy="216127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0 w 2160000"/>
                  <a:gd name="connsiteY3" fmla="*/ 2160000 h 2160000"/>
                  <a:gd name="connsiteX4" fmla="*/ 0 w 2160000"/>
                  <a:gd name="connsiteY4" fmla="*/ 0 h 2160000"/>
                  <a:gd name="connsiteX0" fmla="*/ 0 w 2160000"/>
                  <a:gd name="connsiteY0" fmla="*/ 0 h 2160000"/>
                  <a:gd name="connsiteX1" fmla="*/ 2160000 w 2160000"/>
                  <a:gd name="connsiteY1" fmla="*/ 0 h 2160000"/>
                  <a:gd name="connsiteX2" fmla="*/ 2160000 w 2160000"/>
                  <a:gd name="connsiteY2" fmla="*/ 2160000 h 2160000"/>
                  <a:gd name="connsiteX3" fmla="*/ 0 w 2160000"/>
                  <a:gd name="connsiteY3" fmla="*/ 2160000 h 2160000"/>
                  <a:gd name="connsiteX4" fmla="*/ 0 w 2160000"/>
                  <a:gd name="connsiteY4" fmla="*/ 1754382 h 2160000"/>
                  <a:gd name="connsiteX5" fmla="*/ 0 w 2160000"/>
                  <a:gd name="connsiteY5" fmla="*/ 0 h 2160000"/>
                  <a:gd name="connsiteX0" fmla="*/ 0 w 2160000"/>
                  <a:gd name="connsiteY0" fmla="*/ 0 h 2160000"/>
                  <a:gd name="connsiteX1" fmla="*/ 2160000 w 2160000"/>
                  <a:gd name="connsiteY1" fmla="*/ 0 h 2160000"/>
                  <a:gd name="connsiteX2" fmla="*/ 2160000 w 2160000"/>
                  <a:gd name="connsiteY2" fmla="*/ 2160000 h 2160000"/>
                  <a:gd name="connsiteX3" fmla="*/ 371204 w 2160000"/>
                  <a:gd name="connsiteY3" fmla="*/ 2160000 h 2160000"/>
                  <a:gd name="connsiteX4" fmla="*/ 0 w 2160000"/>
                  <a:gd name="connsiteY4" fmla="*/ 1754382 h 2160000"/>
                  <a:gd name="connsiteX5" fmla="*/ 0 w 2160000"/>
                  <a:gd name="connsiteY5" fmla="*/ 0 h 2160000"/>
                  <a:gd name="connsiteX0" fmla="*/ 0 w 2160000"/>
                  <a:gd name="connsiteY0" fmla="*/ 0 h 2160000"/>
                  <a:gd name="connsiteX1" fmla="*/ 2160000 w 2160000"/>
                  <a:gd name="connsiteY1" fmla="*/ 0 h 2160000"/>
                  <a:gd name="connsiteX2" fmla="*/ 2160000 w 2160000"/>
                  <a:gd name="connsiteY2" fmla="*/ 2160000 h 2160000"/>
                  <a:gd name="connsiteX3" fmla="*/ 416473 w 2160000"/>
                  <a:gd name="connsiteY3" fmla="*/ 2160000 h 2160000"/>
                  <a:gd name="connsiteX4" fmla="*/ 0 w 2160000"/>
                  <a:gd name="connsiteY4" fmla="*/ 1754382 h 2160000"/>
                  <a:gd name="connsiteX5" fmla="*/ 0 w 2160000"/>
                  <a:gd name="connsiteY5" fmla="*/ 0 h 2160000"/>
                  <a:gd name="connsiteX0" fmla="*/ 3810 w 2163810"/>
                  <a:gd name="connsiteY0" fmla="*/ 0 h 2160000"/>
                  <a:gd name="connsiteX1" fmla="*/ 2163810 w 2163810"/>
                  <a:gd name="connsiteY1" fmla="*/ 0 h 2160000"/>
                  <a:gd name="connsiteX2" fmla="*/ 2163810 w 2163810"/>
                  <a:gd name="connsiteY2" fmla="*/ 2160000 h 2160000"/>
                  <a:gd name="connsiteX3" fmla="*/ 420283 w 2163810"/>
                  <a:gd name="connsiteY3" fmla="*/ 2160000 h 2160000"/>
                  <a:gd name="connsiteX4" fmla="*/ 0 w 2163810"/>
                  <a:gd name="connsiteY4" fmla="*/ 1689610 h 2160000"/>
                  <a:gd name="connsiteX5" fmla="*/ 3810 w 2163810"/>
                  <a:gd name="connsiteY5" fmla="*/ 0 h 2160000"/>
                  <a:gd name="connsiteX0" fmla="*/ 3810 w 2163810"/>
                  <a:gd name="connsiteY0" fmla="*/ 0 h 2161270"/>
                  <a:gd name="connsiteX1" fmla="*/ 2163810 w 2163810"/>
                  <a:gd name="connsiteY1" fmla="*/ 0 h 2161270"/>
                  <a:gd name="connsiteX2" fmla="*/ 2163810 w 2163810"/>
                  <a:gd name="connsiteY2" fmla="*/ 2160000 h 2161270"/>
                  <a:gd name="connsiteX3" fmla="*/ 485790 w 2163810"/>
                  <a:gd name="connsiteY3" fmla="*/ 2161270 h 2161270"/>
                  <a:gd name="connsiteX4" fmla="*/ 0 w 2163810"/>
                  <a:gd name="connsiteY4" fmla="*/ 1689610 h 2161270"/>
                  <a:gd name="connsiteX5" fmla="*/ 3810 w 2163810"/>
                  <a:gd name="connsiteY5" fmla="*/ 0 h 2161270"/>
                  <a:gd name="connsiteX0" fmla="*/ 3810 w 2163810"/>
                  <a:gd name="connsiteY0" fmla="*/ 0 h 2161270"/>
                  <a:gd name="connsiteX1" fmla="*/ 2163810 w 2163810"/>
                  <a:gd name="connsiteY1" fmla="*/ 0 h 2161270"/>
                  <a:gd name="connsiteX2" fmla="*/ 2163810 w 2163810"/>
                  <a:gd name="connsiteY2" fmla="*/ 2160000 h 2161270"/>
                  <a:gd name="connsiteX3" fmla="*/ 485790 w 2163810"/>
                  <a:gd name="connsiteY3" fmla="*/ 2161270 h 2161270"/>
                  <a:gd name="connsiteX4" fmla="*/ 0 w 2163810"/>
                  <a:gd name="connsiteY4" fmla="*/ 1541016 h 2161270"/>
                  <a:gd name="connsiteX5" fmla="*/ 3810 w 2163810"/>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885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542950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46904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75480 h 2161270"/>
                  <a:gd name="connsiteX5" fmla="*/ 1905 w 2161905"/>
                  <a:gd name="connsiteY5" fmla="*/ 0 h 216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905" h="2161270">
                    <a:moveTo>
                      <a:pt x="1905" y="0"/>
                    </a:moveTo>
                    <a:lnTo>
                      <a:pt x="2161905" y="0"/>
                    </a:lnTo>
                    <a:lnTo>
                      <a:pt x="2161905" y="2160000"/>
                    </a:lnTo>
                    <a:lnTo>
                      <a:pt x="483956" y="2161270"/>
                    </a:lnTo>
                    <a:lnTo>
                      <a:pt x="0" y="1675480"/>
                    </a:lnTo>
                    <a:lnTo>
                      <a:pt x="1905" y="0"/>
                    </a:lnTo>
                    <a:close/>
                  </a:path>
                </a:pathLst>
              </a:custGeom>
              <a:solidFill>
                <a:srgbClr val="A1C30A"/>
              </a:solidFill>
              <a:ln>
                <a:solidFill>
                  <a:srgbClr val="A1C30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Grafik 8">
                <a:extLst>
                  <a:ext uri="{FF2B5EF4-FFF2-40B4-BE49-F238E27FC236}">
                    <a16:creationId xmlns:a16="http://schemas.microsoft.com/office/drawing/2014/main" id="{612DB0C9-DBFC-410F-B7AF-6CF7BF5EFB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49" y="2276036"/>
                <a:ext cx="1950176" cy="1950462"/>
              </a:xfrm>
              <a:prstGeom prst="rect">
                <a:avLst/>
              </a:prstGeom>
            </p:spPr>
          </p:pic>
        </p:grpSp>
        <p:sp>
          <p:nvSpPr>
            <p:cNvPr id="4" name="Textfeld 19">
              <a:extLst>
                <a:ext uri="{FF2B5EF4-FFF2-40B4-BE49-F238E27FC236}">
                  <a16:creationId xmlns:a16="http://schemas.microsoft.com/office/drawing/2014/main" id="{FD0EBA86-5501-41CE-999A-20CE6C701EFB}"/>
                </a:ext>
              </a:extLst>
            </p:cNvPr>
            <p:cNvSpPr txBox="1"/>
            <p:nvPr/>
          </p:nvSpPr>
          <p:spPr>
            <a:xfrm>
              <a:off x="237507" y="106866"/>
              <a:ext cx="3692657" cy="19713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800"/>
                </a:spcAft>
              </a:pPr>
              <a:r>
                <a:rPr lang="de-DE" sz="12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20000"/>
                </a:lnSpc>
                <a:spcAft>
                  <a:spcPts val="800"/>
                </a:spcAft>
              </a:pPr>
              <a:r>
                <a:rPr lang="de-DE" sz="44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rPr>
                <a:t>Hitzekodex</a:t>
              </a:r>
              <a:endParaRPr lang="de-DE" sz="12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Kurzfristige Vorbereitungsmaßnahmen</a:t>
              </a:r>
              <a:endParaRPr lang="de-DE" sz="105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4932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Nahrung eignet sich bei Hitze?</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2718501"/>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Was kann ich trinken?</a:t>
            </a:r>
          </a:p>
          <a:p>
            <a:pPr>
              <a:lnSpc>
                <a:spcPct val="120000"/>
              </a:lnSpc>
              <a:spcAft>
                <a:spcPts val="800"/>
              </a:spcAft>
            </a:pPr>
            <a:r>
              <a:rPr lang="de-DE" sz="1100" dirty="0">
                <a:effectLst/>
                <a:latin typeface="Arial" panose="020B0604020202020204" pitchFamily="34" charset="0"/>
                <a:ea typeface="Calibri" panose="020F0502020204030204" pitchFamily="34" charset="0"/>
                <a:cs typeface="Arial" panose="020B0604020202020204" pitchFamily="34" charset="0"/>
              </a:rPr>
              <a:t>An heißen Tagen sollten Sie mindestens 2 bis 2,5 Liter Flüssigkeit pro Tag trinken. Bei extremer Hitze und körperlicher Anstrengung kann der Bedarf deutlich höher sein. Ideal sind Leitungs- oder Mineralwasser, ungesüßte Kräuter- und Früchtetees sowie gespritzte Frucht- und Gemüsesäfte. Es ist wichtig, regelmäßig zu trinken und nicht erst, wenn man Durst verspürt. Besonders kalte oder sehr heiße Getränke sollten vermieden werden, da sie den Kreislauf belasten können. </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Was kann ich essen?</a:t>
            </a:r>
          </a:p>
          <a:p>
            <a:pPr>
              <a:lnSpc>
                <a:spcPct val="120000"/>
              </a:lnSpc>
              <a:spcAft>
                <a:spcPts val="800"/>
              </a:spcAft>
            </a:pPr>
            <a:r>
              <a:rPr lang="de-DE" sz="1100" dirty="0">
                <a:effectLst/>
                <a:latin typeface="Arial" panose="020B0604020202020204" pitchFamily="34" charset="0"/>
                <a:ea typeface="Calibri" panose="020F0502020204030204" pitchFamily="34" charset="0"/>
                <a:cs typeface="Arial" panose="020B0604020202020204" pitchFamily="34" charset="0"/>
              </a:rPr>
              <a:t>Leichte, wasserreiche Nahrungsmittel sind bei Hitze besonders geeignet. Dazu gehören Obst und Gemüse mit hohem Wassergehalt, wie Melonen, Gurken, Tomaten und Beeren. Diese helfen nicht nur, den Flüssigkeitshaushalt zu unterstützen, sondern liefern auch wichtige Vitamine und Mineralstoffe. Mehrere kleine Mahlzeiten über den Tag verteilt sind besser verdaulich als große, schwere Mahlzeiten. Kalte Suppen und Salate sind ideale Gerichte für heiße Tage.</a:t>
            </a:r>
          </a:p>
        </p:txBody>
      </p:sp>
      <p:sp>
        <p:nvSpPr>
          <p:cNvPr id="7" name="Textfeld 2">
            <a:extLst>
              <a:ext uri="{FF2B5EF4-FFF2-40B4-BE49-F238E27FC236}">
                <a16:creationId xmlns:a16="http://schemas.microsoft.com/office/drawing/2014/main" id="{3041FE74-3887-46DA-9EFC-E674B27D0B8F}"/>
              </a:ext>
            </a:extLst>
          </p:cNvPr>
          <p:cNvSpPr txBox="1">
            <a:spLocks noChangeArrowheads="1"/>
          </p:cNvSpPr>
          <p:nvPr/>
        </p:nvSpPr>
        <p:spPr bwMode="auto">
          <a:xfrm>
            <a:off x="6105948" y="5997999"/>
            <a:ext cx="3669030" cy="7594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dirty="0">
                <a:effectLst/>
                <a:latin typeface="Arial" panose="020B0604020202020204" pitchFamily="34" charset="0"/>
                <a:ea typeface="Calibri" panose="020F0502020204030204" pitchFamily="34" charset="0"/>
                <a:cs typeface="Arial" panose="020B0604020202020204" pitchFamily="34" charset="0"/>
              </a:rPr>
              <a:t>Gesundheitsportal Österreich, "Essen und Hitze - Ernährung im Sommer," 2023.</a:t>
            </a:r>
            <a:endParaRPr lang="de-DE" sz="105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dirty="0">
                <a:effectLst/>
                <a:latin typeface="Arial" panose="020B0604020202020204" pitchFamily="34" charset="0"/>
                <a:ea typeface="Calibri" panose="020F0502020204030204" pitchFamily="34" charset="0"/>
                <a:cs typeface="Arial" panose="020B0604020202020204" pitchFamily="34" charset="0"/>
              </a:rPr>
              <a:t>Verbraucherzentrale, "Trinken bei Hitze," 2023.</a:t>
            </a:r>
            <a:endParaRPr lang="de-DE" sz="105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dirty="0" err="1">
                <a:effectLst/>
                <a:latin typeface="Arial" panose="020B0604020202020204" pitchFamily="34" charset="0"/>
                <a:ea typeface="Calibri" panose="020F0502020204030204" pitchFamily="34" charset="0"/>
                <a:cs typeface="Arial" panose="020B0604020202020204" pitchFamily="34" charset="0"/>
              </a:rPr>
              <a:t>VerbraucherService</a:t>
            </a:r>
            <a:r>
              <a:rPr lang="de-DE" sz="700" i="1" dirty="0">
                <a:effectLst/>
                <a:latin typeface="Arial" panose="020B0604020202020204" pitchFamily="34" charset="0"/>
                <a:ea typeface="Calibri" panose="020F0502020204030204" pitchFamily="34" charset="0"/>
                <a:cs typeface="Arial" panose="020B0604020202020204" pitchFamily="34" charset="0"/>
              </a:rPr>
              <a:t> Bayern, "Ernährung bei Hitze – Tipps für heiße Tage," 2024.</a:t>
            </a:r>
            <a:endParaRPr lang="de-DE" sz="105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05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05298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Wo finde ich kühle Orte, wie erreiche ich diese und wann sind sie geöffnet?</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2006511"/>
          </a:xfrm>
          <a:prstGeom prst="rect">
            <a:avLst/>
          </a:prstGeom>
          <a:noFill/>
        </p:spPr>
        <p:txBody>
          <a:bodyPr wrap="square">
            <a:spAutoFit/>
          </a:bodyPr>
          <a:lstStyle/>
          <a:p>
            <a:pPr>
              <a:lnSpc>
                <a:spcPct val="120000"/>
              </a:lnSpc>
              <a:spcAft>
                <a:spcPts val="800"/>
              </a:spcAft>
            </a:pP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[Im Hitzekodex wird darauf hingewiesen, welche öffentlichen Gebäude wie Bibliotheken, Museen oder Kirchen während Hitzewellen als kühle Zufluchtsorte dienen und wie Privatpersonen diese nutzen können. </a:t>
            </a:r>
          </a:p>
          <a:p>
            <a:pPr>
              <a:lnSpc>
                <a:spcPct val="120000"/>
              </a:lnSpc>
              <a:spcAft>
                <a:spcPts val="800"/>
              </a:spcAft>
            </a:pP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Der Hitzekodex enthält eine Karte, auf der die Standorte dieser kühlen Orte in der Stadt verzeichnet sind, damit Privatpersonen schnell einen kühlenden Rückzugsort finden. </a:t>
            </a:r>
          </a:p>
          <a:p>
            <a:pPr>
              <a:lnSpc>
                <a:spcPct val="120000"/>
              </a:lnSpc>
              <a:spcAft>
                <a:spcPts val="800"/>
              </a:spcAft>
            </a:pP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Im Hitzekodex werden die angepassten Öffnungszeiten und Hinweise auf eventuelle Eintrittsermäßigungen oder freien Eintritt für diese kühlen Orte während Hitzewellen bereitgestellt. </a:t>
            </a:r>
          </a:p>
          <a:p>
            <a:pPr>
              <a:lnSpc>
                <a:spcPct val="120000"/>
              </a:lnSpc>
              <a:spcAft>
                <a:spcPts val="800"/>
              </a:spcAft>
            </a:pP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Der Hitzekodex informiert darüber, welche kühlen Orte barrierefrei zugänglich sind, damit auch Menschen mit eingeschränkter Mobilität diese nutzen können. Im Hitzekodex wird erläutert, wie man bei Bedarf Transportdienste in Anspruch nehmen kann, um zu den kühlen Orten zu gelangen.)]</a:t>
            </a:r>
          </a:p>
        </p:txBody>
      </p:sp>
    </p:spTree>
    <p:extLst>
      <p:ext uri="{BB962C8B-B14F-4D97-AF65-F5344CB8AC3E}">
        <p14:creationId xmlns:p14="http://schemas.microsoft.com/office/powerpoint/2010/main" val="22449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Wo finde ich kühle Orte, wie erreiche ich diese und wann sind sie geöffnet?</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479940"/>
          </a:xfrm>
          <a:prstGeom prst="rect">
            <a:avLst/>
          </a:prstGeom>
          <a:noFill/>
        </p:spPr>
        <p:txBody>
          <a:bodyPr wrap="square">
            <a:spAutoFit/>
          </a:bodyPr>
          <a:lstStyle/>
          <a:p>
            <a:pPr>
              <a:lnSpc>
                <a:spcPct val="120000"/>
              </a:lnSpc>
              <a:spcAft>
                <a:spcPts val="800"/>
              </a:spcAft>
            </a:pP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[Beispielkarte (eigene Darstellung) der Altstadt von Halle (enthält nur ausgewählte Orte als Demonstration, wie diese im Hitzekodex präsentiert werden könnten. Es fehlen diverse Kartenelemente, sie dient nur als Muster und besitzt somit keinen Anspruch auf Vollständigkeit).] </a:t>
            </a:r>
          </a:p>
        </p:txBody>
      </p:sp>
      <p:pic>
        <p:nvPicPr>
          <p:cNvPr id="5" name="Grafik 4">
            <a:extLst>
              <a:ext uri="{FF2B5EF4-FFF2-40B4-BE49-F238E27FC236}">
                <a16:creationId xmlns:a16="http://schemas.microsoft.com/office/drawing/2014/main" id="{C2981BCC-C22B-46E4-96F6-E32AB7BE10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3247" y="2693384"/>
            <a:ext cx="3139505" cy="3627916"/>
          </a:xfrm>
          <a:prstGeom prst="rect">
            <a:avLst/>
          </a:prstGeom>
          <a:noFill/>
        </p:spPr>
      </p:pic>
    </p:spTree>
    <p:extLst>
      <p:ext uri="{BB962C8B-B14F-4D97-AF65-F5344CB8AC3E}">
        <p14:creationId xmlns:p14="http://schemas.microsoft.com/office/powerpoint/2010/main" val="3055672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Wo finde ich die Trinkbrunnen und an welchen Stellen kann ich meine Trinkflaschen auffüllen?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988797"/>
          </a:xfrm>
          <a:prstGeom prst="rect">
            <a:avLst/>
          </a:prstGeom>
          <a:noFill/>
        </p:spPr>
        <p:txBody>
          <a:bodyPr wrap="square">
            <a:spAutoFit/>
          </a:bodyPr>
          <a:lstStyle/>
          <a:p>
            <a:pPr>
              <a:lnSpc>
                <a:spcPct val="120000"/>
              </a:lnSpc>
              <a:spcAft>
                <a:spcPts val="800"/>
              </a:spcAft>
            </a:pP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[Der Hitzekodex gibt Hinweise darauf, an welchen Orten in der Stadt Trinkflaschen aufgefüllt werden können und bietet eine Übersicht dieser Orte sowie der Standorte von Trinkbrunnen.</a:t>
            </a:r>
          </a:p>
          <a:p>
            <a:pPr>
              <a:lnSpc>
                <a:spcPct val="120000"/>
              </a:lnSpc>
              <a:spcAft>
                <a:spcPts val="800"/>
              </a:spcAft>
            </a:pP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Beispielkarte (eigene Darstellung) von Halle (enthält nur ausgewählte Positionen von Trinkbrunnen als Demonstration, wie diese im Hitzekodex präsentiert werden könnten. Es fehlen diverse Kartenelemente, sie dient nur als Muster und besitzt somit keinen Anspruch auf Vollständigkeit)]</a:t>
            </a:r>
          </a:p>
        </p:txBody>
      </p:sp>
      <p:pic>
        <p:nvPicPr>
          <p:cNvPr id="5" name="Grafik 4">
            <a:extLst>
              <a:ext uri="{FF2B5EF4-FFF2-40B4-BE49-F238E27FC236}">
                <a16:creationId xmlns:a16="http://schemas.microsoft.com/office/drawing/2014/main" id="{439051D8-74CC-4188-A2B4-5231FA3446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2456" y="3401180"/>
            <a:ext cx="6141085" cy="2930525"/>
          </a:xfrm>
          <a:prstGeom prst="rect">
            <a:avLst/>
          </a:prstGeom>
          <a:noFill/>
        </p:spPr>
      </p:pic>
    </p:spTree>
    <p:extLst>
      <p:ext uri="{BB962C8B-B14F-4D97-AF65-F5344CB8AC3E}">
        <p14:creationId xmlns:p14="http://schemas.microsoft.com/office/powerpoint/2010/main" val="364144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Wo finde ich Wasserspielplätze, kleine Erfrischungsorte in Parks sowie Badestellen im städtischen Raum?</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1497654"/>
          </a:xfrm>
          <a:prstGeom prst="rect">
            <a:avLst/>
          </a:prstGeom>
          <a:noFill/>
        </p:spPr>
        <p:txBody>
          <a:bodyPr wrap="square">
            <a:spAutoFit/>
          </a:bodyPr>
          <a:lstStyle/>
          <a:p>
            <a:pPr>
              <a:lnSpc>
                <a:spcPct val="120000"/>
              </a:lnSpc>
              <a:spcAft>
                <a:spcPts val="800"/>
              </a:spcAft>
            </a:pP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[Der Hitzekodex gibt Hinweise darauf, an welchen Stellen in der Stadt Wasserspielplätze, Badestellen und Parks mit erfrischenden Wasserflächen zu finden sind.</a:t>
            </a:r>
          </a:p>
          <a:p>
            <a:pPr>
              <a:lnSpc>
                <a:spcPct val="120000"/>
              </a:lnSpc>
              <a:spcAft>
                <a:spcPts val="800"/>
              </a:spcAft>
            </a:pP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Es ist zu beachten, welche dieser Möglichkeiten kostenfrei zugänglich sind.</a:t>
            </a:r>
          </a:p>
          <a:p>
            <a:pPr>
              <a:lnSpc>
                <a:spcPct val="120000"/>
              </a:lnSpc>
              <a:spcAft>
                <a:spcPts val="800"/>
              </a:spcAft>
            </a:pP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Beispielkarte (eigene Darstellung) von Halle (enthält nur ausgewählte Positionen von Wasserspielplätzen und Badestellen als Demonstration, wie diese im Hitzekodex präsentiert werden könnten. Es fehlen diverse Kartenelemente, sie dient nur als Muster und besitzt somit keinen Anspruch auf Vollständigkeit)]</a:t>
            </a:r>
          </a:p>
        </p:txBody>
      </p:sp>
      <p:pic>
        <p:nvPicPr>
          <p:cNvPr id="7" name="Grafik 6">
            <a:extLst>
              <a:ext uri="{FF2B5EF4-FFF2-40B4-BE49-F238E27FC236}">
                <a16:creationId xmlns:a16="http://schemas.microsoft.com/office/drawing/2014/main" id="{D1BFE3E8-2AB8-466E-860F-41D277C75C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13180" y="3565101"/>
            <a:ext cx="7263765" cy="2843530"/>
          </a:xfrm>
          <a:prstGeom prst="rect">
            <a:avLst/>
          </a:prstGeom>
          <a:noFill/>
        </p:spPr>
      </p:pic>
    </p:spTree>
    <p:extLst>
      <p:ext uri="{BB962C8B-B14F-4D97-AF65-F5344CB8AC3E}">
        <p14:creationId xmlns:p14="http://schemas.microsoft.com/office/powerpoint/2010/main" val="364488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kann ich meine Hausapotheke für Hitzewellen vorbereiten und welche Hilfsmittel sollte ich bereithalten?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4039888"/>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Flüssigkeits- und Elektrolytpräparate: </a:t>
            </a:r>
            <a:r>
              <a:rPr lang="de-DE" sz="1100" dirty="0">
                <a:effectLst/>
                <a:latin typeface="Arial" panose="020B0604020202020204" pitchFamily="34" charset="0"/>
                <a:ea typeface="Calibri" panose="020F0502020204030204" pitchFamily="34" charset="0"/>
                <a:cs typeface="Arial" panose="020B0604020202020204" pitchFamily="34" charset="0"/>
              </a:rPr>
              <a:t>Hitze kann schnell zu Dehydration führen, insbesondere bei älteren Menschen und Kindern. Halten Sie oral einzunehmende Elektrolytlösungen bereit, um bei starkem Schwitzen den Verlust von Mineralien wie Natrium und Kalium auszugleichen und die Flüssigkeitszufuhr sicherzustellen.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Mittel gegen Hitzebeschwerden: </a:t>
            </a:r>
            <a:r>
              <a:rPr lang="de-DE" sz="1100" dirty="0">
                <a:effectLst/>
                <a:latin typeface="Arial" panose="020B0604020202020204" pitchFamily="34" charset="0"/>
                <a:ea typeface="Calibri" panose="020F0502020204030204" pitchFamily="34" charset="0"/>
                <a:cs typeface="Arial" panose="020B0604020202020204" pitchFamily="34" charset="0"/>
              </a:rPr>
              <a:t>Salzhaltige Getränke, wie Wasser gemischt mit einem Teelöffel Kochsalz pro Liter, können helfen, Elektrolytverluste auszugleichen, die durch starkes Schwitzen verursacht werden. Auch spezielle Salztabletten sind sinnvoll, besonders für Menschen, die bei hohen Temperaturen körperlich aktiv sind.</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Kühlende Kompressen und feuchte Tücher: </a:t>
            </a:r>
            <a:r>
              <a:rPr lang="de-DE" sz="1100" dirty="0">
                <a:effectLst/>
                <a:latin typeface="Arial" panose="020B0604020202020204" pitchFamily="34" charset="0"/>
                <a:ea typeface="Calibri" panose="020F0502020204030204" pitchFamily="34" charset="0"/>
                <a:cs typeface="Arial" panose="020B0604020202020204" pitchFamily="34" charset="0"/>
              </a:rPr>
              <a:t>Diese sind nützlich, um bei Hitzestress oder leichten Überhitzungen schnell Abkühlung zu schaffen. Feuchte Tücher können auf Stirn, Nacken und Arme gelegt werden, um die Körpertemperatur zu senken.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Arzneimittel für chronisch Kranke: </a:t>
            </a:r>
            <a:r>
              <a:rPr lang="de-DE" sz="1100" dirty="0">
                <a:effectLst/>
                <a:latin typeface="Arial" panose="020B0604020202020204" pitchFamily="34" charset="0"/>
                <a:ea typeface="Calibri" panose="020F0502020204030204" pitchFamily="34" charset="0"/>
                <a:cs typeface="Arial" panose="020B0604020202020204" pitchFamily="34" charset="0"/>
              </a:rPr>
              <a:t>Stellen Sie sicher, dass alle notwendigen Arzneimittel für Menschen mit chronischen Erkrankungen wie Herz-Kreislauf-Problemen, Diabetes oder Asthma in ausreichender Menge vorhanden sind. Hohe Temperaturen können die Wirksamkeit bestimmter Arzneimittel beeinträchtigen oder Nebenwirkungen verstärken, daher ist es ratsam, mit einem Arzt oder Apotheker zu sprechen, um die Medikation anzupassen.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Fieberthermometer und Erste-Hilfe-Ausrüstung: </a:t>
            </a:r>
            <a:r>
              <a:rPr lang="de-DE" sz="1100" dirty="0">
                <a:effectLst/>
                <a:latin typeface="Arial" panose="020B0604020202020204" pitchFamily="34" charset="0"/>
                <a:ea typeface="Calibri" panose="020F0502020204030204" pitchFamily="34" charset="0"/>
                <a:cs typeface="Arial" panose="020B0604020202020204" pitchFamily="34" charset="0"/>
              </a:rPr>
              <a:t>Ein Fieberthermometer ist wichtig, um bei Anzeichen von Hitzeschlag oder Hitzeerschöpfung die Körpertemperatur zu überwachen. Eine gut ausgestattete Erste-Hilfe-Ausrüstung mit Pflastern, Verbänden und Desinfektionsmitteln sollte ebenfalls verfügbar sein, um kleinere Verletzungen zu behandeln.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Sonnenschutzmittel: </a:t>
            </a:r>
            <a:r>
              <a:rPr lang="de-DE" sz="1100" dirty="0">
                <a:effectLst/>
                <a:latin typeface="Arial" panose="020B0604020202020204" pitchFamily="34" charset="0"/>
                <a:ea typeface="Calibri" panose="020F0502020204030204" pitchFamily="34" charset="0"/>
                <a:cs typeface="Arial" panose="020B0604020202020204" pitchFamily="34" charset="0"/>
              </a:rPr>
              <a:t>Achten Sie darauf, dass Sonnenschutzmittel mit einem hohen Lichtschutzfaktor (LSF 30 oder höher) vorhanden sind, um die Haut vor UV-Strahlung zu schützen. Dies ist besonders wichtig, da die Haut bei hohen Temperaturen empfindlicher auf Sonnenstrahlen reagiert.</a:t>
            </a:r>
          </a:p>
        </p:txBody>
      </p:sp>
      <p:sp>
        <p:nvSpPr>
          <p:cNvPr id="8" name="Textfeld 2">
            <a:extLst>
              <a:ext uri="{FF2B5EF4-FFF2-40B4-BE49-F238E27FC236}">
                <a16:creationId xmlns:a16="http://schemas.microsoft.com/office/drawing/2014/main" id="{9D61D433-7508-414F-8B73-89FC27590AF7}"/>
              </a:ext>
            </a:extLst>
          </p:cNvPr>
          <p:cNvSpPr txBox="1">
            <a:spLocks noChangeArrowheads="1"/>
          </p:cNvSpPr>
          <p:nvPr/>
        </p:nvSpPr>
        <p:spPr bwMode="auto">
          <a:xfrm>
            <a:off x="6319308" y="6295277"/>
            <a:ext cx="3455670" cy="4589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Bundesgesundheitsministerium. (2024). Fragen und Antworten zu Hitzewellen.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Gesund.bund.de. (2024). Auswirkungen von Hitze auf die Gesundheit. </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9095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2646A29-2176-4C74-8816-A59756DDB839}"/>
              </a:ext>
            </a:extLst>
          </p:cNvPr>
          <p:cNvPicPr>
            <a:picLocks noChangeAspect="1"/>
          </p:cNvPicPr>
          <p:nvPr/>
        </p:nvPicPr>
        <p:blipFill>
          <a:blip r:embed="rId2"/>
          <a:stretch>
            <a:fillRect/>
          </a:stretch>
        </p:blipFill>
        <p:spPr>
          <a:xfrm>
            <a:off x="0" y="0"/>
            <a:ext cx="6724576" cy="6858000"/>
          </a:xfrm>
          <a:prstGeom prst="rect">
            <a:avLst/>
          </a:prstGeom>
        </p:spPr>
      </p:pic>
      <p:grpSp>
        <p:nvGrpSpPr>
          <p:cNvPr id="2" name="Gruppieren 1">
            <a:extLst>
              <a:ext uri="{FF2B5EF4-FFF2-40B4-BE49-F238E27FC236}">
                <a16:creationId xmlns:a16="http://schemas.microsoft.com/office/drawing/2014/main" id="{10F95581-EF8B-4E57-9BF5-BC0D5A64B159}"/>
              </a:ext>
            </a:extLst>
          </p:cNvPr>
          <p:cNvGrpSpPr>
            <a:grpSpLocks noChangeAspect="1"/>
          </p:cNvGrpSpPr>
          <p:nvPr/>
        </p:nvGrpSpPr>
        <p:grpSpPr>
          <a:xfrm>
            <a:off x="2679463" y="0"/>
            <a:ext cx="7079555" cy="5630333"/>
            <a:chOff x="-1904" y="-1709607"/>
            <a:chExt cx="7586069" cy="6032186"/>
          </a:xfrm>
        </p:grpSpPr>
        <p:grpSp>
          <p:nvGrpSpPr>
            <p:cNvPr id="3" name="Gruppieren 2">
              <a:extLst>
                <a:ext uri="{FF2B5EF4-FFF2-40B4-BE49-F238E27FC236}">
                  <a16:creationId xmlns:a16="http://schemas.microsoft.com/office/drawing/2014/main" id="{9A6018A5-D810-4FEC-AB1F-17A8883163E5}"/>
                </a:ext>
              </a:extLst>
            </p:cNvPr>
            <p:cNvGrpSpPr/>
            <p:nvPr/>
          </p:nvGrpSpPr>
          <p:grpSpPr>
            <a:xfrm>
              <a:off x="-1904" y="-1709607"/>
              <a:ext cx="7586069" cy="6032186"/>
              <a:chOff x="-1904" y="-1709607"/>
              <a:chExt cx="7586069" cy="6032186"/>
            </a:xfrm>
          </p:grpSpPr>
          <p:sp>
            <p:nvSpPr>
              <p:cNvPr id="5" name="Rechteck 4">
                <a:extLst>
                  <a:ext uri="{FF2B5EF4-FFF2-40B4-BE49-F238E27FC236}">
                    <a16:creationId xmlns:a16="http://schemas.microsoft.com/office/drawing/2014/main" id="{A1F41479-EC57-4287-ACA5-881D48CF21BC}"/>
                  </a:ext>
                </a:extLst>
              </p:cNvPr>
              <p:cNvSpPr/>
              <p:nvPr/>
            </p:nvSpPr>
            <p:spPr>
              <a:xfrm>
                <a:off x="0" y="0"/>
                <a:ext cx="4320000" cy="2160000"/>
              </a:xfrm>
              <a:prstGeom prst="rect">
                <a:avLst/>
              </a:prstGeom>
              <a:solidFill>
                <a:srgbClr val="FFFFFF">
                  <a:alpha val="9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6" name="Rechteck 5">
                <a:extLst>
                  <a:ext uri="{FF2B5EF4-FFF2-40B4-BE49-F238E27FC236}">
                    <a16:creationId xmlns:a16="http://schemas.microsoft.com/office/drawing/2014/main" id="{B6B319F9-8EEF-42D5-84B9-4C45F5B4DC25}"/>
                  </a:ext>
                </a:extLst>
              </p:cNvPr>
              <p:cNvSpPr/>
              <p:nvPr/>
            </p:nvSpPr>
            <p:spPr>
              <a:xfrm>
                <a:off x="2161309" y="2161309"/>
                <a:ext cx="2160000" cy="21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7" name="Grafik 6">
                <a:extLst>
                  <a:ext uri="{FF2B5EF4-FFF2-40B4-BE49-F238E27FC236}">
                    <a16:creationId xmlns:a16="http://schemas.microsoft.com/office/drawing/2014/main" id="{DBF3929A-4857-4756-B663-F1051AF23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255" y="-1709607"/>
                <a:ext cx="2073910" cy="2073910"/>
              </a:xfrm>
              <a:prstGeom prst="rect">
                <a:avLst/>
              </a:prstGeom>
            </p:spPr>
          </p:pic>
          <p:sp>
            <p:nvSpPr>
              <p:cNvPr id="8" name="Rechteck 11">
                <a:extLst>
                  <a:ext uri="{FF2B5EF4-FFF2-40B4-BE49-F238E27FC236}">
                    <a16:creationId xmlns:a16="http://schemas.microsoft.com/office/drawing/2014/main" id="{F93FAB31-B5F7-49CB-98E0-DDD3A67F6FA7}"/>
                  </a:ext>
                </a:extLst>
              </p:cNvPr>
              <p:cNvSpPr/>
              <p:nvPr/>
            </p:nvSpPr>
            <p:spPr>
              <a:xfrm>
                <a:off x="-1904" y="2161309"/>
                <a:ext cx="2161905" cy="216127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0 w 2160000"/>
                  <a:gd name="connsiteY3" fmla="*/ 2160000 h 2160000"/>
                  <a:gd name="connsiteX4" fmla="*/ 0 w 2160000"/>
                  <a:gd name="connsiteY4" fmla="*/ 0 h 2160000"/>
                  <a:gd name="connsiteX0" fmla="*/ 0 w 2160000"/>
                  <a:gd name="connsiteY0" fmla="*/ 0 h 2160000"/>
                  <a:gd name="connsiteX1" fmla="*/ 2160000 w 2160000"/>
                  <a:gd name="connsiteY1" fmla="*/ 0 h 2160000"/>
                  <a:gd name="connsiteX2" fmla="*/ 2160000 w 2160000"/>
                  <a:gd name="connsiteY2" fmla="*/ 2160000 h 2160000"/>
                  <a:gd name="connsiteX3" fmla="*/ 0 w 2160000"/>
                  <a:gd name="connsiteY3" fmla="*/ 2160000 h 2160000"/>
                  <a:gd name="connsiteX4" fmla="*/ 0 w 2160000"/>
                  <a:gd name="connsiteY4" fmla="*/ 1754382 h 2160000"/>
                  <a:gd name="connsiteX5" fmla="*/ 0 w 2160000"/>
                  <a:gd name="connsiteY5" fmla="*/ 0 h 2160000"/>
                  <a:gd name="connsiteX0" fmla="*/ 0 w 2160000"/>
                  <a:gd name="connsiteY0" fmla="*/ 0 h 2160000"/>
                  <a:gd name="connsiteX1" fmla="*/ 2160000 w 2160000"/>
                  <a:gd name="connsiteY1" fmla="*/ 0 h 2160000"/>
                  <a:gd name="connsiteX2" fmla="*/ 2160000 w 2160000"/>
                  <a:gd name="connsiteY2" fmla="*/ 2160000 h 2160000"/>
                  <a:gd name="connsiteX3" fmla="*/ 371204 w 2160000"/>
                  <a:gd name="connsiteY3" fmla="*/ 2160000 h 2160000"/>
                  <a:gd name="connsiteX4" fmla="*/ 0 w 2160000"/>
                  <a:gd name="connsiteY4" fmla="*/ 1754382 h 2160000"/>
                  <a:gd name="connsiteX5" fmla="*/ 0 w 2160000"/>
                  <a:gd name="connsiteY5" fmla="*/ 0 h 2160000"/>
                  <a:gd name="connsiteX0" fmla="*/ 0 w 2160000"/>
                  <a:gd name="connsiteY0" fmla="*/ 0 h 2160000"/>
                  <a:gd name="connsiteX1" fmla="*/ 2160000 w 2160000"/>
                  <a:gd name="connsiteY1" fmla="*/ 0 h 2160000"/>
                  <a:gd name="connsiteX2" fmla="*/ 2160000 w 2160000"/>
                  <a:gd name="connsiteY2" fmla="*/ 2160000 h 2160000"/>
                  <a:gd name="connsiteX3" fmla="*/ 416473 w 2160000"/>
                  <a:gd name="connsiteY3" fmla="*/ 2160000 h 2160000"/>
                  <a:gd name="connsiteX4" fmla="*/ 0 w 2160000"/>
                  <a:gd name="connsiteY4" fmla="*/ 1754382 h 2160000"/>
                  <a:gd name="connsiteX5" fmla="*/ 0 w 2160000"/>
                  <a:gd name="connsiteY5" fmla="*/ 0 h 2160000"/>
                  <a:gd name="connsiteX0" fmla="*/ 3810 w 2163810"/>
                  <a:gd name="connsiteY0" fmla="*/ 0 h 2160000"/>
                  <a:gd name="connsiteX1" fmla="*/ 2163810 w 2163810"/>
                  <a:gd name="connsiteY1" fmla="*/ 0 h 2160000"/>
                  <a:gd name="connsiteX2" fmla="*/ 2163810 w 2163810"/>
                  <a:gd name="connsiteY2" fmla="*/ 2160000 h 2160000"/>
                  <a:gd name="connsiteX3" fmla="*/ 420283 w 2163810"/>
                  <a:gd name="connsiteY3" fmla="*/ 2160000 h 2160000"/>
                  <a:gd name="connsiteX4" fmla="*/ 0 w 2163810"/>
                  <a:gd name="connsiteY4" fmla="*/ 1689610 h 2160000"/>
                  <a:gd name="connsiteX5" fmla="*/ 3810 w 2163810"/>
                  <a:gd name="connsiteY5" fmla="*/ 0 h 2160000"/>
                  <a:gd name="connsiteX0" fmla="*/ 3810 w 2163810"/>
                  <a:gd name="connsiteY0" fmla="*/ 0 h 2161270"/>
                  <a:gd name="connsiteX1" fmla="*/ 2163810 w 2163810"/>
                  <a:gd name="connsiteY1" fmla="*/ 0 h 2161270"/>
                  <a:gd name="connsiteX2" fmla="*/ 2163810 w 2163810"/>
                  <a:gd name="connsiteY2" fmla="*/ 2160000 h 2161270"/>
                  <a:gd name="connsiteX3" fmla="*/ 485790 w 2163810"/>
                  <a:gd name="connsiteY3" fmla="*/ 2161270 h 2161270"/>
                  <a:gd name="connsiteX4" fmla="*/ 0 w 2163810"/>
                  <a:gd name="connsiteY4" fmla="*/ 1689610 h 2161270"/>
                  <a:gd name="connsiteX5" fmla="*/ 3810 w 2163810"/>
                  <a:gd name="connsiteY5" fmla="*/ 0 h 2161270"/>
                  <a:gd name="connsiteX0" fmla="*/ 3810 w 2163810"/>
                  <a:gd name="connsiteY0" fmla="*/ 0 h 2161270"/>
                  <a:gd name="connsiteX1" fmla="*/ 2163810 w 2163810"/>
                  <a:gd name="connsiteY1" fmla="*/ 0 h 2161270"/>
                  <a:gd name="connsiteX2" fmla="*/ 2163810 w 2163810"/>
                  <a:gd name="connsiteY2" fmla="*/ 2160000 h 2161270"/>
                  <a:gd name="connsiteX3" fmla="*/ 485790 w 2163810"/>
                  <a:gd name="connsiteY3" fmla="*/ 2161270 h 2161270"/>
                  <a:gd name="connsiteX4" fmla="*/ 0 w 2163810"/>
                  <a:gd name="connsiteY4" fmla="*/ 1541016 h 2161270"/>
                  <a:gd name="connsiteX5" fmla="*/ 3810 w 2163810"/>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885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542950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46904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75480 h 2161270"/>
                  <a:gd name="connsiteX5" fmla="*/ 1905 w 2161905"/>
                  <a:gd name="connsiteY5" fmla="*/ 0 h 216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905" h="2161270">
                    <a:moveTo>
                      <a:pt x="1905" y="0"/>
                    </a:moveTo>
                    <a:lnTo>
                      <a:pt x="2161905" y="0"/>
                    </a:lnTo>
                    <a:lnTo>
                      <a:pt x="2161905" y="2160000"/>
                    </a:lnTo>
                    <a:lnTo>
                      <a:pt x="483956" y="2161270"/>
                    </a:lnTo>
                    <a:lnTo>
                      <a:pt x="0" y="1675480"/>
                    </a:lnTo>
                    <a:lnTo>
                      <a:pt x="1905" y="0"/>
                    </a:lnTo>
                    <a:close/>
                  </a:path>
                </a:pathLst>
              </a:custGeom>
              <a:solidFill>
                <a:srgbClr val="A1C30A"/>
              </a:solidFill>
              <a:ln>
                <a:solidFill>
                  <a:srgbClr val="A1C30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Grafik 8">
                <a:extLst>
                  <a:ext uri="{FF2B5EF4-FFF2-40B4-BE49-F238E27FC236}">
                    <a16:creationId xmlns:a16="http://schemas.microsoft.com/office/drawing/2014/main" id="{612DB0C9-DBFC-410F-B7AF-6CF7BF5EFB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49" y="2276036"/>
                <a:ext cx="1950176" cy="1950462"/>
              </a:xfrm>
              <a:prstGeom prst="rect">
                <a:avLst/>
              </a:prstGeom>
            </p:spPr>
          </p:pic>
        </p:grpSp>
        <p:sp>
          <p:nvSpPr>
            <p:cNvPr id="4" name="Textfeld 19">
              <a:extLst>
                <a:ext uri="{FF2B5EF4-FFF2-40B4-BE49-F238E27FC236}">
                  <a16:creationId xmlns:a16="http://schemas.microsoft.com/office/drawing/2014/main" id="{FD0EBA86-5501-41CE-999A-20CE6C701EFB}"/>
                </a:ext>
              </a:extLst>
            </p:cNvPr>
            <p:cNvSpPr txBox="1"/>
            <p:nvPr/>
          </p:nvSpPr>
          <p:spPr>
            <a:xfrm>
              <a:off x="237507" y="106866"/>
              <a:ext cx="3692657" cy="19713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800"/>
                </a:spcAft>
              </a:pPr>
              <a:r>
                <a:rPr lang="de-DE" sz="12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20000"/>
                </a:lnSpc>
                <a:spcAft>
                  <a:spcPts val="800"/>
                </a:spcAft>
              </a:pPr>
              <a:r>
                <a:rPr lang="de-DE" sz="44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rPr>
                <a:t>Hitzekodex</a:t>
              </a:r>
              <a:endParaRPr lang="de-DE" sz="12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Langfristige Vorbereitungsmaßnahmen</a:t>
              </a:r>
              <a:endParaRPr lang="de-DE" sz="105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1177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115686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kann ich meine Arzneimittel bei Hitze richtig lagern und welche Auswirkungen kann Hitze auf die Wirksamkeit von Arzneimittel haben?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4761945"/>
          </a:xfrm>
          <a:prstGeom prst="rect">
            <a:avLst/>
          </a:prstGeom>
          <a:noFill/>
        </p:spPr>
        <p:txBody>
          <a:bodyPr wrap="square">
            <a:spAutoFit/>
          </a:bodyPr>
          <a:lstStyle/>
          <a:p>
            <a:pPr>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Richtige Lagerung von Arzneimitteln bei Hitze</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Lagerungstemperaturen einhalten: </a:t>
            </a:r>
            <a:r>
              <a:rPr lang="de-DE" sz="1050" dirty="0">
                <a:effectLst/>
                <a:latin typeface="Arial" panose="020B0604020202020204" pitchFamily="34" charset="0"/>
                <a:ea typeface="Calibri" panose="020F0502020204030204" pitchFamily="34" charset="0"/>
                <a:cs typeface="Arial" panose="020B0604020202020204" pitchFamily="34" charset="0"/>
              </a:rPr>
              <a:t>Die meisten Arzneimittel sollten bei Raumtemperatur, das heißt zwischen 15 und 25 Grad Celsius, gelagert werden. Extreme Hitze kann die Stabilität und Wirksamkeit von Arzneimitteln beeinträchtigen. Deshalb ist es wichtig, diese in einem kühlen Raum aufzubewahren und nicht direkter Sonneneinstrahlung auszusetzen.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Vermeiden von direkter Hitze: </a:t>
            </a:r>
            <a:r>
              <a:rPr lang="de-DE" sz="1050" dirty="0">
                <a:effectLst/>
                <a:latin typeface="Arial" panose="020B0604020202020204" pitchFamily="34" charset="0"/>
                <a:ea typeface="Calibri" panose="020F0502020204030204" pitchFamily="34" charset="0"/>
                <a:cs typeface="Arial" panose="020B0604020202020204" pitchFamily="34" charset="0"/>
              </a:rPr>
              <a:t>Arzneimittel sollten niemals in einem aufgeheizten Auto oder an Orten gelagert werden, die direkter Sonneneinstrahlung ausgesetzt sind, da die Temperaturen hier schnell gefährlich hoch werden können. Für den Transport eignen sich Kühltaschen oder Isoliertaschen, um die Arzneimittel vor Hitze zu schützen. Achten Sie darauf, dass Arzneimittel nicht direkt mit Kühlelementen in Kontakt kommen, um Gefrierschäden zu vermeiden.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Spezifische Anweisungen beachten: </a:t>
            </a:r>
            <a:r>
              <a:rPr lang="de-DE" sz="1050" dirty="0">
                <a:effectLst/>
                <a:latin typeface="Arial" panose="020B0604020202020204" pitchFamily="34" charset="0"/>
                <a:ea typeface="Calibri" panose="020F0502020204030204" pitchFamily="34" charset="0"/>
                <a:cs typeface="Arial" panose="020B0604020202020204" pitchFamily="34" charset="0"/>
              </a:rPr>
              <a:t>Einige Arzneimittel erfordern eine Lagerung im Kühlschrank (2 bis 8 Grad Celsius) oder sogar eine Tiefkühlung (unter -18 Grad Celsius). Lesen Sie immer die Packungsbeilage oder fragen Sie Ihren Apotheker, um sicherzustellen, dass Sie die richtigen Lagerbedingungen einhalten</a:t>
            </a:r>
          </a:p>
          <a:p>
            <a:pPr>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Auswirkungen von Hitze auf die Wirksamkeit von Arzneimitteln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Veränderte </a:t>
            </a:r>
            <a:r>
              <a:rPr lang="de-DE" sz="1050" b="1" dirty="0" err="1">
                <a:effectLst/>
                <a:latin typeface="Arial" panose="020B0604020202020204" pitchFamily="34" charset="0"/>
                <a:ea typeface="Calibri" panose="020F0502020204030204" pitchFamily="34" charset="0"/>
                <a:cs typeface="Arial" panose="020B0604020202020204" pitchFamily="34" charset="0"/>
              </a:rPr>
              <a:t>Arzneimittelnwirkung</a:t>
            </a:r>
            <a:r>
              <a:rPr lang="de-DE" sz="1050" b="1" dirty="0">
                <a:effectLst/>
                <a:latin typeface="Arial" panose="020B0604020202020204" pitchFamily="34" charset="0"/>
                <a:ea typeface="Calibri" panose="020F0502020204030204" pitchFamily="34" charset="0"/>
                <a:cs typeface="Arial" panose="020B0604020202020204" pitchFamily="34" charset="0"/>
              </a:rPr>
              <a:t>: </a:t>
            </a:r>
            <a:r>
              <a:rPr lang="de-DE" sz="1050" dirty="0">
                <a:effectLst/>
                <a:latin typeface="Arial" panose="020B0604020202020204" pitchFamily="34" charset="0"/>
                <a:ea typeface="Calibri" panose="020F0502020204030204" pitchFamily="34" charset="0"/>
                <a:cs typeface="Arial" panose="020B0604020202020204" pitchFamily="34" charset="0"/>
              </a:rPr>
              <a:t>Hohe Temperaturen können die chemische Struktur und damit die Wirksamkeit von Arzneimitteln verändern. Beispielsweise können flüssige Arzneiformen wie Tropfen oder Salben schneller verderben. Wirkstoffpflaster hingegen können bei hohen Temperaturen mehr Wirkstoff freisetzen, was dann zu einer Überdosierung führen kann.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Erhöhte Empfindlichkeit und Nebenwirkungen: </a:t>
            </a:r>
            <a:r>
              <a:rPr lang="de-DE" sz="1050" dirty="0">
                <a:effectLst/>
                <a:latin typeface="Arial" panose="020B0604020202020204" pitchFamily="34" charset="0"/>
                <a:ea typeface="Calibri" panose="020F0502020204030204" pitchFamily="34" charset="0"/>
                <a:cs typeface="Arial" panose="020B0604020202020204" pitchFamily="34" charset="0"/>
              </a:rPr>
              <a:t>Hohe Temperaturen können die Wirkung und Verträglichkeit bestimmter Arzneimittel beeinflussen. So können Nebenwirkungen wie eine erhöhte Lichtempfindlichkeit der Haut oder Veränderungen im Flüssigkeitshaushalt verstärkt auftreten. Betroffene Arzneimittel sind hierbei unter anderem Antibiotika, Blutdrucksenker, </a:t>
            </a:r>
            <a:br>
              <a:rPr lang="de-DE" sz="1050" dirty="0">
                <a:effectLst/>
                <a:latin typeface="Arial" panose="020B0604020202020204" pitchFamily="34" charset="0"/>
                <a:ea typeface="Calibri" panose="020F0502020204030204" pitchFamily="34" charset="0"/>
                <a:cs typeface="Arial" panose="020B0604020202020204" pitchFamily="34" charset="0"/>
              </a:rPr>
            </a:br>
            <a:r>
              <a:rPr lang="de-DE" sz="1050" dirty="0">
                <a:effectLst/>
                <a:latin typeface="Arial" panose="020B0604020202020204" pitchFamily="34" charset="0"/>
                <a:ea typeface="Calibri" panose="020F0502020204030204" pitchFamily="34" charset="0"/>
                <a:cs typeface="Arial" panose="020B0604020202020204" pitchFamily="34" charset="0"/>
              </a:rPr>
              <a:t>Beruhigungsmittel und Antidepressiva. Patienten sollten bei </a:t>
            </a:r>
            <a:br>
              <a:rPr lang="de-DE" sz="1050" dirty="0">
                <a:effectLst/>
                <a:latin typeface="Arial" panose="020B0604020202020204" pitchFamily="34" charset="0"/>
                <a:ea typeface="Calibri" panose="020F0502020204030204" pitchFamily="34" charset="0"/>
                <a:cs typeface="Arial" panose="020B0604020202020204" pitchFamily="34" charset="0"/>
              </a:rPr>
            </a:br>
            <a:r>
              <a:rPr lang="de-DE" sz="1050" dirty="0">
                <a:effectLst/>
                <a:latin typeface="Arial" panose="020B0604020202020204" pitchFamily="34" charset="0"/>
                <a:ea typeface="Calibri" panose="020F0502020204030204" pitchFamily="34" charset="0"/>
                <a:cs typeface="Arial" panose="020B0604020202020204" pitchFamily="34" charset="0"/>
              </a:rPr>
              <a:t>Unsicherheiten ihre Medikation mit ihrem Arzt besprechen und </a:t>
            </a:r>
            <a:br>
              <a:rPr lang="de-DE" sz="1050" dirty="0">
                <a:effectLst/>
                <a:latin typeface="Arial" panose="020B0604020202020204" pitchFamily="34" charset="0"/>
                <a:ea typeface="Calibri" panose="020F0502020204030204" pitchFamily="34" charset="0"/>
                <a:cs typeface="Arial" panose="020B0604020202020204" pitchFamily="34" charset="0"/>
              </a:rPr>
            </a:br>
            <a:r>
              <a:rPr lang="de-DE" sz="1050" dirty="0">
                <a:effectLst/>
                <a:latin typeface="Arial" panose="020B0604020202020204" pitchFamily="34" charset="0"/>
                <a:ea typeface="Calibri" panose="020F0502020204030204" pitchFamily="34" charset="0"/>
                <a:cs typeface="Arial" panose="020B0604020202020204" pitchFamily="34" charset="0"/>
              </a:rPr>
              <a:t>gegebenenfalls anpassen lassen.</a:t>
            </a:r>
          </a:p>
        </p:txBody>
      </p:sp>
      <p:sp>
        <p:nvSpPr>
          <p:cNvPr id="9" name="Textfeld 2">
            <a:extLst>
              <a:ext uri="{FF2B5EF4-FFF2-40B4-BE49-F238E27FC236}">
                <a16:creationId xmlns:a16="http://schemas.microsoft.com/office/drawing/2014/main" id="{2A15ACB8-7E68-4661-B8B0-46CBDAE31D7F}"/>
              </a:ext>
            </a:extLst>
          </p:cNvPr>
          <p:cNvSpPr txBox="1">
            <a:spLocks noChangeArrowheads="1"/>
          </p:cNvSpPr>
          <p:nvPr/>
        </p:nvSpPr>
        <p:spPr bwMode="auto">
          <a:xfrm>
            <a:off x="5072803" y="6057054"/>
            <a:ext cx="4702175" cy="700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dirty="0">
                <a:effectLst/>
                <a:latin typeface="Arial" panose="020B0604020202020204" pitchFamily="34" charset="0"/>
                <a:ea typeface="Calibri" panose="020F0502020204030204" pitchFamily="34" charset="0"/>
                <a:cs typeface="Arial" panose="020B0604020202020204" pitchFamily="34" charset="0"/>
              </a:rPr>
              <a:t>ABDA (2023). Hitzeschutz: Anwendung und Lagerung von Medikamenten an hohe Temperaturen anpassen.</a:t>
            </a:r>
            <a:endParaRPr lang="de-DE" sz="105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dirty="0">
                <a:effectLst/>
                <a:latin typeface="Arial" panose="020B0604020202020204" pitchFamily="34" charset="0"/>
                <a:ea typeface="Calibri" panose="020F0502020204030204" pitchFamily="34" charset="0"/>
                <a:cs typeface="Arial" panose="020B0604020202020204" pitchFamily="34" charset="0"/>
              </a:rPr>
              <a:t>Arzneimittelkommission der deutschen Ärzteschaft (</a:t>
            </a:r>
            <a:r>
              <a:rPr lang="de-DE" sz="700" i="1" dirty="0" err="1">
                <a:effectLst/>
                <a:latin typeface="Arial" panose="020B0604020202020204" pitchFamily="34" charset="0"/>
                <a:ea typeface="Calibri" panose="020F0502020204030204" pitchFamily="34" charset="0"/>
                <a:cs typeface="Arial" panose="020B0604020202020204" pitchFamily="34" charset="0"/>
              </a:rPr>
              <a:t>AKdÄ</a:t>
            </a:r>
            <a:r>
              <a:rPr lang="de-DE" sz="700" i="1" dirty="0">
                <a:effectLst/>
                <a:latin typeface="Arial" panose="020B0604020202020204" pitchFamily="34" charset="0"/>
                <a:ea typeface="Calibri" panose="020F0502020204030204" pitchFamily="34" charset="0"/>
                <a:cs typeface="Arial" panose="020B0604020202020204" pitchFamily="34" charset="0"/>
              </a:rPr>
              <a:t>) (2020). Arzneimitteltherapie in Zeiten von Hitze.</a:t>
            </a:r>
            <a:endParaRPr lang="de-DE" sz="105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dirty="0">
                <a:effectLst/>
                <a:latin typeface="Arial" panose="020B0604020202020204" pitchFamily="34" charset="0"/>
                <a:ea typeface="Calibri" panose="020F0502020204030204" pitchFamily="34" charset="0"/>
                <a:cs typeface="Arial" panose="020B0604020202020204" pitchFamily="34" charset="0"/>
              </a:rPr>
              <a:t>BARMER (2023). Medikamente und Hitze – Hohe Temperaturen verändern Wirkungen</a:t>
            </a:r>
            <a:endParaRPr lang="de-DE" sz="105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77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2646A29-2176-4C74-8816-A59756DDB839}"/>
              </a:ext>
            </a:extLst>
          </p:cNvPr>
          <p:cNvPicPr>
            <a:picLocks noChangeAspect="1"/>
          </p:cNvPicPr>
          <p:nvPr/>
        </p:nvPicPr>
        <p:blipFill>
          <a:blip r:embed="rId2"/>
          <a:stretch>
            <a:fillRect/>
          </a:stretch>
        </p:blipFill>
        <p:spPr>
          <a:xfrm>
            <a:off x="0" y="0"/>
            <a:ext cx="6724576" cy="6858000"/>
          </a:xfrm>
          <a:prstGeom prst="rect">
            <a:avLst/>
          </a:prstGeom>
        </p:spPr>
      </p:pic>
      <p:grpSp>
        <p:nvGrpSpPr>
          <p:cNvPr id="2" name="Gruppieren 1">
            <a:extLst>
              <a:ext uri="{FF2B5EF4-FFF2-40B4-BE49-F238E27FC236}">
                <a16:creationId xmlns:a16="http://schemas.microsoft.com/office/drawing/2014/main" id="{10F95581-EF8B-4E57-9BF5-BC0D5A64B159}"/>
              </a:ext>
            </a:extLst>
          </p:cNvPr>
          <p:cNvGrpSpPr>
            <a:grpSpLocks noChangeAspect="1"/>
          </p:cNvGrpSpPr>
          <p:nvPr/>
        </p:nvGrpSpPr>
        <p:grpSpPr>
          <a:xfrm>
            <a:off x="2679463" y="0"/>
            <a:ext cx="7079555" cy="5630333"/>
            <a:chOff x="-1904" y="-1709607"/>
            <a:chExt cx="7586069" cy="6032186"/>
          </a:xfrm>
        </p:grpSpPr>
        <p:grpSp>
          <p:nvGrpSpPr>
            <p:cNvPr id="3" name="Gruppieren 2">
              <a:extLst>
                <a:ext uri="{FF2B5EF4-FFF2-40B4-BE49-F238E27FC236}">
                  <a16:creationId xmlns:a16="http://schemas.microsoft.com/office/drawing/2014/main" id="{9A6018A5-D810-4FEC-AB1F-17A8883163E5}"/>
                </a:ext>
              </a:extLst>
            </p:cNvPr>
            <p:cNvGrpSpPr/>
            <p:nvPr/>
          </p:nvGrpSpPr>
          <p:grpSpPr>
            <a:xfrm>
              <a:off x="-1904" y="-1709607"/>
              <a:ext cx="7586069" cy="6032186"/>
              <a:chOff x="-1904" y="-1709607"/>
              <a:chExt cx="7586069" cy="6032186"/>
            </a:xfrm>
          </p:grpSpPr>
          <p:sp>
            <p:nvSpPr>
              <p:cNvPr id="5" name="Rechteck 4">
                <a:extLst>
                  <a:ext uri="{FF2B5EF4-FFF2-40B4-BE49-F238E27FC236}">
                    <a16:creationId xmlns:a16="http://schemas.microsoft.com/office/drawing/2014/main" id="{A1F41479-EC57-4287-ACA5-881D48CF21BC}"/>
                  </a:ext>
                </a:extLst>
              </p:cNvPr>
              <p:cNvSpPr/>
              <p:nvPr/>
            </p:nvSpPr>
            <p:spPr>
              <a:xfrm>
                <a:off x="0" y="0"/>
                <a:ext cx="4320000" cy="2160000"/>
              </a:xfrm>
              <a:prstGeom prst="rect">
                <a:avLst/>
              </a:prstGeom>
              <a:solidFill>
                <a:srgbClr val="FFFFFF">
                  <a:alpha val="9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6" name="Rechteck 5">
                <a:extLst>
                  <a:ext uri="{FF2B5EF4-FFF2-40B4-BE49-F238E27FC236}">
                    <a16:creationId xmlns:a16="http://schemas.microsoft.com/office/drawing/2014/main" id="{B6B319F9-8EEF-42D5-84B9-4C45F5B4DC25}"/>
                  </a:ext>
                </a:extLst>
              </p:cNvPr>
              <p:cNvSpPr/>
              <p:nvPr/>
            </p:nvSpPr>
            <p:spPr>
              <a:xfrm>
                <a:off x="2161309" y="2161309"/>
                <a:ext cx="2160000" cy="21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7" name="Grafik 6">
                <a:extLst>
                  <a:ext uri="{FF2B5EF4-FFF2-40B4-BE49-F238E27FC236}">
                    <a16:creationId xmlns:a16="http://schemas.microsoft.com/office/drawing/2014/main" id="{DBF3929A-4857-4756-B663-F1051AF23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255" y="-1709607"/>
                <a:ext cx="2073910" cy="2073910"/>
              </a:xfrm>
              <a:prstGeom prst="rect">
                <a:avLst/>
              </a:prstGeom>
            </p:spPr>
          </p:pic>
          <p:sp>
            <p:nvSpPr>
              <p:cNvPr id="8" name="Rechteck 11">
                <a:extLst>
                  <a:ext uri="{FF2B5EF4-FFF2-40B4-BE49-F238E27FC236}">
                    <a16:creationId xmlns:a16="http://schemas.microsoft.com/office/drawing/2014/main" id="{F93FAB31-B5F7-49CB-98E0-DDD3A67F6FA7}"/>
                  </a:ext>
                </a:extLst>
              </p:cNvPr>
              <p:cNvSpPr/>
              <p:nvPr/>
            </p:nvSpPr>
            <p:spPr>
              <a:xfrm>
                <a:off x="-1904" y="2161309"/>
                <a:ext cx="2161905" cy="2161270"/>
              </a:xfrm>
              <a:custGeom>
                <a:avLst/>
                <a:gdLst>
                  <a:gd name="connsiteX0" fmla="*/ 0 w 2160000"/>
                  <a:gd name="connsiteY0" fmla="*/ 0 h 2160000"/>
                  <a:gd name="connsiteX1" fmla="*/ 2160000 w 2160000"/>
                  <a:gd name="connsiteY1" fmla="*/ 0 h 2160000"/>
                  <a:gd name="connsiteX2" fmla="*/ 2160000 w 2160000"/>
                  <a:gd name="connsiteY2" fmla="*/ 2160000 h 2160000"/>
                  <a:gd name="connsiteX3" fmla="*/ 0 w 2160000"/>
                  <a:gd name="connsiteY3" fmla="*/ 2160000 h 2160000"/>
                  <a:gd name="connsiteX4" fmla="*/ 0 w 2160000"/>
                  <a:gd name="connsiteY4" fmla="*/ 0 h 2160000"/>
                  <a:gd name="connsiteX0" fmla="*/ 0 w 2160000"/>
                  <a:gd name="connsiteY0" fmla="*/ 0 h 2160000"/>
                  <a:gd name="connsiteX1" fmla="*/ 2160000 w 2160000"/>
                  <a:gd name="connsiteY1" fmla="*/ 0 h 2160000"/>
                  <a:gd name="connsiteX2" fmla="*/ 2160000 w 2160000"/>
                  <a:gd name="connsiteY2" fmla="*/ 2160000 h 2160000"/>
                  <a:gd name="connsiteX3" fmla="*/ 0 w 2160000"/>
                  <a:gd name="connsiteY3" fmla="*/ 2160000 h 2160000"/>
                  <a:gd name="connsiteX4" fmla="*/ 0 w 2160000"/>
                  <a:gd name="connsiteY4" fmla="*/ 1754382 h 2160000"/>
                  <a:gd name="connsiteX5" fmla="*/ 0 w 2160000"/>
                  <a:gd name="connsiteY5" fmla="*/ 0 h 2160000"/>
                  <a:gd name="connsiteX0" fmla="*/ 0 w 2160000"/>
                  <a:gd name="connsiteY0" fmla="*/ 0 h 2160000"/>
                  <a:gd name="connsiteX1" fmla="*/ 2160000 w 2160000"/>
                  <a:gd name="connsiteY1" fmla="*/ 0 h 2160000"/>
                  <a:gd name="connsiteX2" fmla="*/ 2160000 w 2160000"/>
                  <a:gd name="connsiteY2" fmla="*/ 2160000 h 2160000"/>
                  <a:gd name="connsiteX3" fmla="*/ 371204 w 2160000"/>
                  <a:gd name="connsiteY3" fmla="*/ 2160000 h 2160000"/>
                  <a:gd name="connsiteX4" fmla="*/ 0 w 2160000"/>
                  <a:gd name="connsiteY4" fmla="*/ 1754382 h 2160000"/>
                  <a:gd name="connsiteX5" fmla="*/ 0 w 2160000"/>
                  <a:gd name="connsiteY5" fmla="*/ 0 h 2160000"/>
                  <a:gd name="connsiteX0" fmla="*/ 0 w 2160000"/>
                  <a:gd name="connsiteY0" fmla="*/ 0 h 2160000"/>
                  <a:gd name="connsiteX1" fmla="*/ 2160000 w 2160000"/>
                  <a:gd name="connsiteY1" fmla="*/ 0 h 2160000"/>
                  <a:gd name="connsiteX2" fmla="*/ 2160000 w 2160000"/>
                  <a:gd name="connsiteY2" fmla="*/ 2160000 h 2160000"/>
                  <a:gd name="connsiteX3" fmla="*/ 416473 w 2160000"/>
                  <a:gd name="connsiteY3" fmla="*/ 2160000 h 2160000"/>
                  <a:gd name="connsiteX4" fmla="*/ 0 w 2160000"/>
                  <a:gd name="connsiteY4" fmla="*/ 1754382 h 2160000"/>
                  <a:gd name="connsiteX5" fmla="*/ 0 w 2160000"/>
                  <a:gd name="connsiteY5" fmla="*/ 0 h 2160000"/>
                  <a:gd name="connsiteX0" fmla="*/ 3810 w 2163810"/>
                  <a:gd name="connsiteY0" fmla="*/ 0 h 2160000"/>
                  <a:gd name="connsiteX1" fmla="*/ 2163810 w 2163810"/>
                  <a:gd name="connsiteY1" fmla="*/ 0 h 2160000"/>
                  <a:gd name="connsiteX2" fmla="*/ 2163810 w 2163810"/>
                  <a:gd name="connsiteY2" fmla="*/ 2160000 h 2160000"/>
                  <a:gd name="connsiteX3" fmla="*/ 420283 w 2163810"/>
                  <a:gd name="connsiteY3" fmla="*/ 2160000 h 2160000"/>
                  <a:gd name="connsiteX4" fmla="*/ 0 w 2163810"/>
                  <a:gd name="connsiteY4" fmla="*/ 1689610 h 2160000"/>
                  <a:gd name="connsiteX5" fmla="*/ 3810 w 2163810"/>
                  <a:gd name="connsiteY5" fmla="*/ 0 h 2160000"/>
                  <a:gd name="connsiteX0" fmla="*/ 3810 w 2163810"/>
                  <a:gd name="connsiteY0" fmla="*/ 0 h 2161270"/>
                  <a:gd name="connsiteX1" fmla="*/ 2163810 w 2163810"/>
                  <a:gd name="connsiteY1" fmla="*/ 0 h 2161270"/>
                  <a:gd name="connsiteX2" fmla="*/ 2163810 w 2163810"/>
                  <a:gd name="connsiteY2" fmla="*/ 2160000 h 2161270"/>
                  <a:gd name="connsiteX3" fmla="*/ 485790 w 2163810"/>
                  <a:gd name="connsiteY3" fmla="*/ 2161270 h 2161270"/>
                  <a:gd name="connsiteX4" fmla="*/ 0 w 2163810"/>
                  <a:gd name="connsiteY4" fmla="*/ 1689610 h 2161270"/>
                  <a:gd name="connsiteX5" fmla="*/ 3810 w 2163810"/>
                  <a:gd name="connsiteY5" fmla="*/ 0 h 2161270"/>
                  <a:gd name="connsiteX0" fmla="*/ 3810 w 2163810"/>
                  <a:gd name="connsiteY0" fmla="*/ 0 h 2161270"/>
                  <a:gd name="connsiteX1" fmla="*/ 2163810 w 2163810"/>
                  <a:gd name="connsiteY1" fmla="*/ 0 h 2161270"/>
                  <a:gd name="connsiteX2" fmla="*/ 2163810 w 2163810"/>
                  <a:gd name="connsiteY2" fmla="*/ 2160000 h 2161270"/>
                  <a:gd name="connsiteX3" fmla="*/ 485790 w 2163810"/>
                  <a:gd name="connsiteY3" fmla="*/ 2161270 h 2161270"/>
                  <a:gd name="connsiteX4" fmla="*/ 0 w 2163810"/>
                  <a:gd name="connsiteY4" fmla="*/ 1541016 h 2161270"/>
                  <a:gd name="connsiteX5" fmla="*/ 3810 w 2163810"/>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885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542950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75480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46904 h 2161270"/>
                  <a:gd name="connsiteX5" fmla="*/ 1905 w 2161905"/>
                  <a:gd name="connsiteY5" fmla="*/ 0 h 2161270"/>
                  <a:gd name="connsiteX0" fmla="*/ 1905 w 2161905"/>
                  <a:gd name="connsiteY0" fmla="*/ 0 h 2161270"/>
                  <a:gd name="connsiteX1" fmla="*/ 2161905 w 2161905"/>
                  <a:gd name="connsiteY1" fmla="*/ 0 h 2161270"/>
                  <a:gd name="connsiteX2" fmla="*/ 2161905 w 2161905"/>
                  <a:gd name="connsiteY2" fmla="*/ 2160000 h 2161270"/>
                  <a:gd name="connsiteX3" fmla="*/ 483956 w 2161905"/>
                  <a:gd name="connsiteY3" fmla="*/ 2161270 h 2161270"/>
                  <a:gd name="connsiteX4" fmla="*/ 0 w 2161905"/>
                  <a:gd name="connsiteY4" fmla="*/ 1675480 h 2161270"/>
                  <a:gd name="connsiteX5" fmla="*/ 1905 w 2161905"/>
                  <a:gd name="connsiteY5" fmla="*/ 0 h 216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905" h="2161270">
                    <a:moveTo>
                      <a:pt x="1905" y="0"/>
                    </a:moveTo>
                    <a:lnTo>
                      <a:pt x="2161905" y="0"/>
                    </a:lnTo>
                    <a:lnTo>
                      <a:pt x="2161905" y="2160000"/>
                    </a:lnTo>
                    <a:lnTo>
                      <a:pt x="483956" y="2161270"/>
                    </a:lnTo>
                    <a:lnTo>
                      <a:pt x="0" y="1675480"/>
                    </a:lnTo>
                    <a:lnTo>
                      <a:pt x="1905" y="0"/>
                    </a:lnTo>
                    <a:close/>
                  </a:path>
                </a:pathLst>
              </a:custGeom>
              <a:solidFill>
                <a:srgbClr val="A1C30A"/>
              </a:solidFill>
              <a:ln>
                <a:solidFill>
                  <a:srgbClr val="A1C30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Grafik 8">
                <a:extLst>
                  <a:ext uri="{FF2B5EF4-FFF2-40B4-BE49-F238E27FC236}">
                    <a16:creationId xmlns:a16="http://schemas.microsoft.com/office/drawing/2014/main" id="{612DB0C9-DBFC-410F-B7AF-6CF7BF5EFB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49" y="2276036"/>
                <a:ext cx="1950176" cy="1950462"/>
              </a:xfrm>
              <a:prstGeom prst="rect">
                <a:avLst/>
              </a:prstGeom>
            </p:spPr>
          </p:pic>
        </p:grpSp>
        <p:sp>
          <p:nvSpPr>
            <p:cNvPr id="4" name="Textfeld 19">
              <a:extLst>
                <a:ext uri="{FF2B5EF4-FFF2-40B4-BE49-F238E27FC236}">
                  <a16:creationId xmlns:a16="http://schemas.microsoft.com/office/drawing/2014/main" id="{FD0EBA86-5501-41CE-999A-20CE6C701EFB}"/>
                </a:ext>
              </a:extLst>
            </p:cNvPr>
            <p:cNvSpPr txBox="1"/>
            <p:nvPr/>
          </p:nvSpPr>
          <p:spPr>
            <a:xfrm>
              <a:off x="237507" y="106866"/>
              <a:ext cx="3692657" cy="19713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800"/>
                </a:spcAft>
              </a:pPr>
              <a:r>
                <a:rPr lang="de-DE" sz="12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20000"/>
                </a:lnSpc>
                <a:spcAft>
                  <a:spcPts val="800"/>
                </a:spcAft>
              </a:pPr>
              <a:r>
                <a:rPr lang="de-DE" sz="44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rPr>
                <a:t>Hitzekodex</a:t>
              </a:r>
              <a:endParaRPr lang="de-DE" sz="1200" b="1" spc="75" dirty="0">
                <a:solidFill>
                  <a:srgbClr val="49483C"/>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20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Akute Maßnahmen zur Hitzebewältigung</a:t>
              </a:r>
              <a:endParaRPr lang="de-DE" sz="105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22831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Notfallmaßnahmen sollte ich ergreifen, wenn ich oder jemand in meiner Umgebung einen Hitzschlag erleidet?</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124766"/>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Person in den Schatten bringen: </a:t>
            </a:r>
            <a:r>
              <a:rPr lang="de-DE" sz="1100" dirty="0">
                <a:effectLst/>
                <a:latin typeface="Arial" panose="020B0604020202020204" pitchFamily="34" charset="0"/>
                <a:ea typeface="Calibri" panose="020F0502020204030204" pitchFamily="34" charset="0"/>
                <a:cs typeface="Arial" panose="020B0604020202020204" pitchFamily="34" charset="0"/>
              </a:rPr>
              <a:t>Bringen Sie die betroffene Person sofort an einen kühlen, schattigen Ort. Wenn kein Schatten verfügbar ist, können Sie eine Rettungsdecke oder ein anderes geeignetes Material nutzen, um sie vor der Sonne zu schützen.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Notruf absetzen: </a:t>
            </a:r>
            <a:r>
              <a:rPr lang="de-DE" sz="1100" dirty="0">
                <a:effectLst/>
                <a:latin typeface="Arial" panose="020B0604020202020204" pitchFamily="34" charset="0"/>
                <a:ea typeface="Calibri" panose="020F0502020204030204" pitchFamily="34" charset="0"/>
                <a:cs typeface="Arial" panose="020B0604020202020204" pitchFamily="34" charset="0"/>
              </a:rPr>
              <a:t>Rufen Sie sofort den Notruf 112 an, da ein Hitzschlag lebensbedrohlich sein kann und ärztliche Hilfe erforderlich ist. Geben Sie genaue Informationen über den Zustand der Person und den Vorfall, damit der Rettungsdienst vorbereitet ist. </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Körper abkühlen: </a:t>
            </a:r>
            <a:r>
              <a:rPr lang="de-DE" sz="1100" dirty="0">
                <a:effectLst/>
                <a:latin typeface="Arial" panose="020B0604020202020204" pitchFamily="34" charset="0"/>
                <a:ea typeface="Calibri" panose="020F0502020204030204" pitchFamily="34" charset="0"/>
                <a:cs typeface="Arial" panose="020B0604020202020204" pitchFamily="34" charset="0"/>
              </a:rPr>
              <a:t>Beginnen Sie damit, die Körpertemperatur der Person zu senken. Dies kann durch das Auflegen von feuchten Tüchern auf den Körper, insbesondere auf Kopf und Nacken, erfolgen. Verwenden Sie dafür kühles, aber nicht eiskaltes Wasser. Direkter Kontakt mit Eis sollte vermieden werden, da dies zu Kälteschäden führen kann.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Bewusstsein und Atmung kontrollieren: </a:t>
            </a:r>
            <a:r>
              <a:rPr lang="de-DE" sz="1100" dirty="0">
                <a:effectLst/>
                <a:latin typeface="Arial" panose="020B0604020202020204" pitchFamily="34" charset="0"/>
                <a:ea typeface="Calibri" panose="020F0502020204030204" pitchFamily="34" charset="0"/>
                <a:cs typeface="Arial" panose="020B0604020202020204" pitchFamily="34" charset="0"/>
              </a:rPr>
              <a:t>Überprüfen Sie regelmäßig das Bewusstsein und die Atmung der Person. Wenn die betroffene Person bei Bewusstsein ist, lagern Sie sie in einer halb-sitzenden Position mit erhöhtem Oberkörper, um die Atmung zu erleichtern. Bei Bewusstlosigkeit bringen Sie die Person in die stabile Seitenlage.</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Trinken anbieten: </a:t>
            </a:r>
            <a:r>
              <a:rPr lang="de-DE" sz="1100" dirty="0">
                <a:effectLst/>
                <a:latin typeface="Arial" panose="020B0604020202020204" pitchFamily="34" charset="0"/>
                <a:ea typeface="Calibri" panose="020F0502020204030204" pitchFamily="34" charset="0"/>
                <a:cs typeface="Arial" panose="020B0604020202020204" pitchFamily="34" charset="0"/>
              </a:rPr>
              <a:t>Falls die Person bei Bewusstsein ist, bieten Sie dieser kühle Getränke wie Wasser oder verdünnte Fruchtsäfte an. Keine eiskalten Getränke geben, da dies den Körper zusätzlich belasten kann. Vermeiden Sie Getränke, die Alkohol oder Koffein enthalten, da diese die Dehydration verschlimmern können. </a:t>
            </a:r>
          </a:p>
        </p:txBody>
      </p:sp>
      <p:sp>
        <p:nvSpPr>
          <p:cNvPr id="7" name="Textfeld 2">
            <a:extLst>
              <a:ext uri="{FF2B5EF4-FFF2-40B4-BE49-F238E27FC236}">
                <a16:creationId xmlns:a16="http://schemas.microsoft.com/office/drawing/2014/main" id="{4BD5563F-B307-4707-8E8F-1557C751DB51}"/>
              </a:ext>
            </a:extLst>
          </p:cNvPr>
          <p:cNvSpPr txBox="1">
            <a:spLocks noChangeArrowheads="1"/>
          </p:cNvSpPr>
          <p:nvPr/>
        </p:nvSpPr>
        <p:spPr bwMode="auto">
          <a:xfrm>
            <a:off x="6158653" y="6020859"/>
            <a:ext cx="3616325" cy="736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a:effectLst/>
                <a:latin typeface="Arial" panose="020B0604020202020204" pitchFamily="34" charset="0"/>
                <a:ea typeface="Calibri" panose="020F0502020204030204" pitchFamily="34" charset="0"/>
                <a:cs typeface="Arial" panose="020B0604020202020204" pitchFamily="34" charset="0"/>
              </a:rPr>
              <a:t>Deutsches Rotes Kreuz (DRK). (2024). </a:t>
            </a:r>
            <a:r>
              <a:rPr lang="de-DE" sz="700" i="1">
                <a:effectLst/>
                <a:latin typeface="Arial" panose="020B0604020202020204" pitchFamily="34" charset="0"/>
                <a:ea typeface="Calibri" panose="020F0502020204030204" pitchFamily="34" charset="0"/>
                <a:cs typeface="Arial" panose="020B0604020202020204" pitchFamily="34" charset="0"/>
              </a:rPr>
              <a:t>Hitzschlag - was tun?</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a:effectLst/>
                <a:latin typeface="Arial" panose="020B0604020202020204" pitchFamily="34" charset="0"/>
                <a:ea typeface="Calibri" panose="020F0502020204030204" pitchFamily="34" charset="0"/>
                <a:cs typeface="Arial" panose="020B0604020202020204" pitchFamily="34" charset="0"/>
              </a:rPr>
              <a:t>AOK. (2024). </a:t>
            </a:r>
            <a:r>
              <a:rPr lang="de-DE" sz="700" i="1">
                <a:effectLst/>
                <a:latin typeface="Arial" panose="020B0604020202020204" pitchFamily="34" charset="0"/>
                <a:ea typeface="Calibri" panose="020F0502020204030204" pitchFamily="34" charset="0"/>
                <a:cs typeface="Arial" panose="020B0604020202020204" pitchFamily="34" charset="0"/>
              </a:rPr>
              <a:t>Hitzschlag: Anzeichen, Symptome und Maßnahmen</a:t>
            </a:r>
            <a:r>
              <a:rPr lang="de-DE" sz="700">
                <a:effectLst/>
                <a:latin typeface="Arial" panose="020B0604020202020204" pitchFamily="34" charset="0"/>
                <a:ea typeface="Calibri" panose="020F0502020204030204" pitchFamily="34" charset="0"/>
                <a:cs typeface="Arial" panose="020B0604020202020204" pitchFamily="34" charset="0"/>
              </a:rPr>
              <a:t>.</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a:effectLst/>
                <a:latin typeface="Arial" panose="020B0604020202020204" pitchFamily="34" charset="0"/>
                <a:ea typeface="Calibri" panose="020F0502020204030204" pitchFamily="34" charset="0"/>
                <a:cs typeface="Arial" panose="020B0604020202020204" pitchFamily="34" charset="0"/>
              </a:rPr>
              <a:t>Malteser in Sachsen-Anhalt. (2024). </a:t>
            </a:r>
            <a:r>
              <a:rPr lang="de-DE" sz="700" i="1">
                <a:effectLst/>
                <a:latin typeface="Arial" panose="020B0604020202020204" pitchFamily="34" charset="0"/>
                <a:ea typeface="Calibri" panose="020F0502020204030204" pitchFamily="34" charset="0"/>
                <a:cs typeface="Arial" panose="020B0604020202020204" pitchFamily="34" charset="0"/>
              </a:rPr>
              <a:t>Richtig reagieren: Erste Hilfe bei Sommerhitze</a:t>
            </a:r>
            <a:r>
              <a:rPr lang="de-DE" sz="700">
                <a:effectLst/>
                <a:latin typeface="Arial" panose="020B0604020202020204" pitchFamily="34" charset="0"/>
                <a:ea typeface="Calibri" panose="020F0502020204030204" pitchFamily="34" charset="0"/>
                <a:cs typeface="Arial" panose="020B0604020202020204" pitchFamily="34" charset="0"/>
              </a:rPr>
              <a:t>.</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088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Hausmittel können bei Hitzebeschwerden helfen?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736216"/>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Kühle Umschläge und Bäder: </a:t>
            </a:r>
            <a:r>
              <a:rPr lang="de-DE" sz="1100" dirty="0">
                <a:effectLst/>
                <a:latin typeface="Arial" panose="020B0604020202020204" pitchFamily="34" charset="0"/>
                <a:ea typeface="Calibri" panose="020F0502020204030204" pitchFamily="34" charset="0"/>
                <a:cs typeface="Arial" panose="020B0604020202020204" pitchFamily="34" charset="0"/>
              </a:rPr>
              <a:t>Bei großer Hitze können kühle, feuchte Umschläge auf Arme, Beine, Stirn oder Nacken sehr erfrischend wirken. Auch kühle Fußbäder oder das Halten der Unterarme unter kühles, fließendes Wasser können helfen, den Körper abzukühlen. Wichtig ist, dass das Wasser nicht eiskalt ist, um Kreislaufprobleme zu vermeiden. Das Auftragen von kühlem Wasser auf das Gesicht, den Nacken und die Schläfen kann ebenfalls eine wohltuende Wirkung haben.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Kühlende Lotionen und Sprays: </a:t>
            </a:r>
            <a:r>
              <a:rPr lang="de-DE" sz="1100" dirty="0">
                <a:effectLst/>
                <a:latin typeface="Arial" panose="020B0604020202020204" pitchFamily="34" charset="0"/>
                <a:ea typeface="Calibri" panose="020F0502020204030204" pitchFamily="34" charset="0"/>
                <a:cs typeface="Arial" panose="020B0604020202020204" pitchFamily="34" charset="0"/>
              </a:rPr>
              <a:t>Kühlende Körperlotionen oder selbstgemachte Wassersprays können an heißen Tagen eine Erfrischung bieten. Eine einfache Möglichkeit ist es, eine Sprühflasche mit Wasser zu befüllen und diese regelmäßig auf Gesicht, Arme und Dekolleté zu sprühen. Für eine noch effektivere kühlende Wirkung können Wassersprays im Kühlschrank aufbewahrt werden.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Leichte und atmungsaktive Kleidung: </a:t>
            </a:r>
            <a:r>
              <a:rPr lang="de-DE" sz="1100" dirty="0">
                <a:effectLst/>
                <a:latin typeface="Arial" panose="020B0604020202020204" pitchFamily="34" charset="0"/>
                <a:ea typeface="Calibri" panose="020F0502020204030204" pitchFamily="34" charset="0"/>
                <a:cs typeface="Arial" panose="020B0604020202020204" pitchFamily="34" charset="0"/>
              </a:rPr>
              <a:t>Das Tragen von leichten, luftigen und atmungsaktiven Kleidungsstücken hilft, die Körpertemperatur zu regulieren. Materialien wie Baumwolle, Leinen und Seide sind besonders geeignet, da sie die Luftzirkulation am Körper ermöglichen.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Behandlung von Hitzepickeln: </a:t>
            </a:r>
            <a:r>
              <a:rPr lang="de-DE" sz="1100" dirty="0">
                <a:effectLst/>
                <a:latin typeface="Arial" panose="020B0604020202020204" pitchFamily="34" charset="0"/>
                <a:ea typeface="Calibri" panose="020F0502020204030204" pitchFamily="34" charset="0"/>
                <a:cs typeface="Arial" panose="020B0604020202020204" pitchFamily="34" charset="0"/>
              </a:rPr>
              <a:t>Hitzepickel entstehen häufig in stark schwitzenden Körperbereichen. Zur Vorbeugung und Behandlung empfiehlt es sich, leichte Kleidung zu tragen und die Haut trocken zu halten. Kalte Kompressen und sanfte Peelings können helfen, die verstopften Schweißdrüsen zu öffnen und Entzündungen zu vermeiden. In schweren Fällen kann der Einsatz einer Zinkoxid-Schüttelmixtur hilfreich sein, um die Haut zu beruhigen.</a:t>
            </a:r>
          </a:p>
        </p:txBody>
      </p:sp>
      <p:sp>
        <p:nvSpPr>
          <p:cNvPr id="7" name="Textfeld 2">
            <a:extLst>
              <a:ext uri="{FF2B5EF4-FFF2-40B4-BE49-F238E27FC236}">
                <a16:creationId xmlns:a16="http://schemas.microsoft.com/office/drawing/2014/main" id="{CE357E57-E497-44D5-B100-09DFA932CE04}"/>
              </a:ext>
            </a:extLst>
          </p:cNvPr>
          <p:cNvSpPr txBox="1">
            <a:spLocks noChangeArrowheads="1"/>
          </p:cNvSpPr>
          <p:nvPr/>
        </p:nvSpPr>
        <p:spPr bwMode="auto">
          <a:xfrm>
            <a:off x="5951643" y="6282479"/>
            <a:ext cx="3823335" cy="4749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Bundeszentrale für gesundheitliche Aufklärung (BZgA). (2024). Empfehlungen bei Hitze.</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AOK. (2024). Hitzepickel: Was dagegen hilft und wie man sie loswird.</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4786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lüfte ich bei Hitze?</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4" name="Textfeld 2">
            <a:extLst>
              <a:ext uri="{FF2B5EF4-FFF2-40B4-BE49-F238E27FC236}">
                <a16:creationId xmlns:a16="http://schemas.microsoft.com/office/drawing/2014/main" id="{FAE1A43B-AB8F-44B9-A7BD-E1B4413CADC2}"/>
              </a:ext>
            </a:extLst>
          </p:cNvPr>
          <p:cNvSpPr txBox="1">
            <a:spLocks noChangeArrowheads="1"/>
          </p:cNvSpPr>
          <p:nvPr/>
        </p:nvSpPr>
        <p:spPr bwMode="auto">
          <a:xfrm>
            <a:off x="3957108" y="6027209"/>
            <a:ext cx="5817870" cy="730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Bundesministerium für Umwelt, Naturschutz, nukleare Sicherheit und Verbraucherschutz (BMUV), "Richtiges Lüften und Heizen," 2023.</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Verbraucherzentrale, "Hitzeschutz im Sommer – einfache Tipps für zu Hause," 2023.</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Energie-Fachberater, "Richtig lüften im Sommer," 2022.</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736216"/>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Lüften in den kühlen Stunden des Tages</a:t>
            </a:r>
            <a:r>
              <a:rPr lang="de-DE" sz="1100" dirty="0">
                <a:effectLst/>
                <a:latin typeface="Arial" panose="020B0604020202020204" pitchFamily="34" charset="0"/>
                <a:ea typeface="Calibri" panose="020F0502020204030204" pitchFamily="34" charset="0"/>
                <a:cs typeface="Arial" panose="020B0604020202020204" pitchFamily="34" charset="0"/>
              </a:rPr>
              <a:t>: Es ist am effektivsten, die Fenster nur in den frühen Morgenstunden oder spät am Abend zu öffnen, wenn die Außentemperaturen niedriger sind. Zu diesen Zeiten kann frische, kühlere Luft in die Räume strömen. Besonders wirksam ist hierbei das sogenannte Querlüften, bei dem gegenüberliegende Fenster gleichzeitig geöffnet werden, um einen Luftdurchzug zu ermöglichen​.</a:t>
            </a:r>
          </a:p>
          <a:p>
            <a:pPr>
              <a:lnSpc>
                <a:spcPct val="120000"/>
              </a:lnSpc>
              <a:spcAft>
                <a:spcPts val="800"/>
              </a:spcAft>
            </a:pPr>
            <a:r>
              <a:rPr lang="de-DE" sz="1100" dirty="0">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Fenster tagsüber geschlossen halten</a:t>
            </a:r>
            <a:r>
              <a:rPr lang="de-DE" sz="1100" dirty="0">
                <a:effectLst/>
                <a:latin typeface="Arial" panose="020B0604020202020204" pitchFamily="34" charset="0"/>
                <a:ea typeface="Calibri" panose="020F0502020204030204" pitchFamily="34" charset="0"/>
                <a:cs typeface="Arial" panose="020B0604020202020204" pitchFamily="34" charset="0"/>
              </a:rPr>
              <a:t>: Während der heißesten Tageszeiten sollten alle Fenster und Türen geschlossen bleiben, um zu verhindern, dass heiße Luft in die Räume gelangt. Auch Sonnenschutzvorrichtungen wie Rollläden oder Vorhänge sollten tagsüber geschlossen bleiben, um die direkte Sonneneinstrahlung zu minimieren​.</a:t>
            </a:r>
          </a:p>
          <a:p>
            <a:pPr>
              <a:lnSpc>
                <a:spcPct val="120000"/>
              </a:lnSpc>
              <a:spcAft>
                <a:spcPts val="800"/>
              </a:spcAft>
            </a:pPr>
            <a:r>
              <a:rPr lang="de-DE" sz="1100" dirty="0">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Feuchte Tücher zur zusätzlichen Kühlung verwenden</a:t>
            </a:r>
            <a:r>
              <a:rPr lang="de-DE" sz="1100" dirty="0">
                <a:effectLst/>
                <a:latin typeface="Arial" panose="020B0604020202020204" pitchFamily="34" charset="0"/>
                <a:ea typeface="Calibri" panose="020F0502020204030204" pitchFamily="34" charset="0"/>
                <a:cs typeface="Arial" panose="020B0604020202020204" pitchFamily="34" charset="0"/>
              </a:rPr>
              <a:t>: Ein einfacher Trick zur zusätzlichen Kühlung der Raumluft besteht darin, feuchte Tücher oder Bettlaken vor die geöffneten Fenster zu hängen. Während sie trocknen, entziehen sie der Luft Wärme, was zu einer spürbaren Abkühlung führen kann​. Schwere Teppiche und andere schwere Textilien wirken wie ein Wärmespeicher und sollten deshalb im Sommer verschwinden. Unnötige Elektrogeräte sollten während der heißen Jahreszeit ausgeschaltet bleiben.</a:t>
            </a:r>
          </a:p>
          <a:p>
            <a:pPr>
              <a:lnSpc>
                <a:spcPct val="120000"/>
              </a:lnSpc>
              <a:spcAft>
                <a:spcPts val="800"/>
              </a:spcAft>
            </a:pPr>
            <a:r>
              <a:rPr lang="de-DE" sz="1100" dirty="0">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Keine Fenster im Keller öffnen</a:t>
            </a:r>
            <a:r>
              <a:rPr lang="de-DE" sz="1100" dirty="0">
                <a:effectLst/>
                <a:latin typeface="Arial" panose="020B0604020202020204" pitchFamily="34" charset="0"/>
                <a:ea typeface="Calibri" panose="020F0502020204030204" pitchFamily="34" charset="0"/>
                <a:cs typeface="Arial" panose="020B0604020202020204" pitchFamily="34" charset="0"/>
              </a:rPr>
              <a:t>: Besonders im Keller sollten Fenster nicht geöffnet werden, wenn die Außentemperaturen hoch sind. Warme Luft, die in den kühlen Keller strömt, kann dort kondensieren und Feuchtigkeitsprobleme sowie Schimmelbildung verursachen​.</a:t>
            </a:r>
          </a:p>
        </p:txBody>
      </p:sp>
    </p:spTree>
    <p:extLst>
      <p:ext uri="{BB962C8B-B14F-4D97-AF65-F5344CB8AC3E}">
        <p14:creationId xmlns:p14="http://schemas.microsoft.com/office/powerpoint/2010/main" val="3668270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Kleidung eignet sich bei Hitze?</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329951"/>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Leichte und atmungsaktive Stoffe: </a:t>
            </a:r>
            <a:r>
              <a:rPr lang="de-DE" sz="1100" dirty="0">
                <a:effectLst/>
                <a:latin typeface="Arial" panose="020B0604020202020204" pitchFamily="34" charset="0"/>
                <a:ea typeface="Calibri" panose="020F0502020204030204" pitchFamily="34" charset="0"/>
                <a:cs typeface="Arial" panose="020B0604020202020204" pitchFamily="34" charset="0"/>
              </a:rPr>
              <a:t>Setzen Sie auf natürliche Materialien wie Leinen, Baumwolle und Seide. Diese Stoffe sind atmungsaktiv und lassen die Luft zirkulieren, was hilft, die Körpertemperatur zu regulieren. </a:t>
            </a:r>
            <a:r>
              <a:rPr lang="de-DE" sz="1100">
                <a:effectLst/>
                <a:latin typeface="Arial" panose="020B0604020202020204" pitchFamily="34" charset="0"/>
                <a:ea typeface="Calibri" panose="020F0502020204030204" pitchFamily="34" charset="0"/>
                <a:cs typeface="Arial" panose="020B0604020202020204" pitchFamily="34" charset="0"/>
              </a:rPr>
              <a:t>Vermeiden Sie </a:t>
            </a:r>
            <a:r>
              <a:rPr lang="de-DE" sz="1100" dirty="0">
                <a:effectLst/>
                <a:latin typeface="Arial" panose="020B0604020202020204" pitchFamily="34" charset="0"/>
                <a:ea typeface="Calibri" panose="020F0502020204030204" pitchFamily="34" charset="0"/>
                <a:cs typeface="Arial" panose="020B0604020202020204" pitchFamily="34" charset="0"/>
              </a:rPr>
              <a:t>Kunstfasern wie Nylon und Polyester, da sie das Schwitzen fördern und die Luftzirkulation behindern.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Lockere Kleidung: </a:t>
            </a:r>
            <a:r>
              <a:rPr lang="de-DE" sz="1100" dirty="0">
                <a:effectLst/>
                <a:latin typeface="Arial" panose="020B0604020202020204" pitchFamily="34" charset="0"/>
                <a:ea typeface="Calibri" panose="020F0502020204030204" pitchFamily="34" charset="0"/>
                <a:cs typeface="Arial" panose="020B0604020202020204" pitchFamily="34" charset="0"/>
              </a:rPr>
              <a:t>Tragen Sie lockere Kleidung, die nicht eng am Körper anliegt. Dadurch kann die Luft besser zirkulieren, was die Kühlung durch Verdunstung des Schweißes unterstützt. Enge Kleidung kann dagegen den Wärmeaustausch des Körpers erschweren.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Helle Farben: </a:t>
            </a:r>
            <a:r>
              <a:rPr lang="de-DE" sz="1100" dirty="0">
                <a:effectLst/>
                <a:latin typeface="Arial" panose="020B0604020202020204" pitchFamily="34" charset="0"/>
                <a:ea typeface="Calibri" panose="020F0502020204030204" pitchFamily="34" charset="0"/>
                <a:cs typeface="Arial" panose="020B0604020202020204" pitchFamily="34" charset="0"/>
              </a:rPr>
              <a:t>Helle Farben reflektieren das Sonnenlicht besser als dunkle Farben und verhindern so, dass sich die Kleidung stark aufheizt. Daher sind weiße oder pastellfarbene Kleidungsstücke bei Hitze besonders geeignet.</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Kopfbedeckung und Sonnenschutz: </a:t>
            </a:r>
            <a:r>
              <a:rPr lang="de-DE" sz="1100" dirty="0">
                <a:effectLst/>
                <a:latin typeface="Arial" panose="020B0604020202020204" pitchFamily="34" charset="0"/>
                <a:ea typeface="Calibri" panose="020F0502020204030204" pitchFamily="34" charset="0"/>
                <a:cs typeface="Arial" panose="020B0604020202020204" pitchFamily="34" charset="0"/>
              </a:rPr>
              <a:t>Bei direkter Sonneneinstrahlung ist es ratsam, eine Kopfbedeckung zu tragen, die Gesicht und Nacken schützt. Ein breiter Hut oder eine Kappe mit Nackenschutz sind ideal. Zusätzlich sollte eine Sonnenbrille mit UV-Schutz getragen werden, um die Augen vor der intensiven Sonneneinstrahlung zu schützen. </a:t>
            </a:r>
          </a:p>
        </p:txBody>
      </p:sp>
      <p:sp>
        <p:nvSpPr>
          <p:cNvPr id="9" name="Textfeld 2">
            <a:extLst>
              <a:ext uri="{FF2B5EF4-FFF2-40B4-BE49-F238E27FC236}">
                <a16:creationId xmlns:a16="http://schemas.microsoft.com/office/drawing/2014/main" id="{D98136BD-1C1A-4410-BE2B-4EF13FDFD114}"/>
              </a:ext>
            </a:extLst>
          </p:cNvPr>
          <p:cNvSpPr txBox="1">
            <a:spLocks noChangeArrowheads="1"/>
          </p:cNvSpPr>
          <p:nvPr/>
        </p:nvSpPr>
        <p:spPr bwMode="auto">
          <a:xfrm>
            <a:off x="5963073" y="5950374"/>
            <a:ext cx="3811905" cy="8070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Bundesregierung, "Hitzeschutz: So schützen Sie sich," 2024.</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Verbraucherzentrale, "Hitzeschutz im Sommer – einfache Tipps für zu Hause," 2023.</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Sicheres Wissen, "Sommerhitze: Tipps für den Arbeitsalltag," 2024</a:t>
            </a:r>
            <a:r>
              <a:rPr lang="de-DE" sz="700">
                <a:effectLst/>
                <a:latin typeface="Arial" panose="020B0604020202020204" pitchFamily="34" charset="0"/>
                <a:ea typeface="Calibri" panose="020F0502020204030204" pitchFamily="34" charset="0"/>
                <a:cs typeface="Arial" panose="020B0604020202020204" pitchFamily="34" charset="0"/>
              </a:rPr>
              <a:t>.</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05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105627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passe ich meine körperlichen Aktivitäten an die Hitze an?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329951"/>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Aktivitäten in die kühlen Stunden verlegen: </a:t>
            </a:r>
            <a:r>
              <a:rPr lang="de-DE" sz="1100" dirty="0">
                <a:effectLst/>
                <a:latin typeface="Arial" panose="020B0604020202020204" pitchFamily="34" charset="0"/>
                <a:ea typeface="Calibri" panose="020F0502020204030204" pitchFamily="34" charset="0"/>
                <a:cs typeface="Arial" panose="020B0604020202020204" pitchFamily="34" charset="0"/>
              </a:rPr>
              <a:t>Planen Sie körperlich anstrengende Aktivitäten wie Sport oder Hausarbeit in die frühen Morgenstunden oder späten Abendstunden, wenn die Temperaturen niedriger sind. Zwischen 11 und 18 Uhr sollten schwere körperliche Tätigkeiten möglichst vermieden werden, da dies meistens die heißeste Zeit des Tages ist.</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Intensität der Aktivitäten reduzieren: </a:t>
            </a:r>
            <a:r>
              <a:rPr lang="de-DE" sz="1100" dirty="0">
                <a:effectLst/>
                <a:latin typeface="Arial" panose="020B0604020202020204" pitchFamily="34" charset="0"/>
                <a:ea typeface="Calibri" panose="020F0502020204030204" pitchFamily="34" charset="0"/>
                <a:cs typeface="Arial" panose="020B0604020202020204" pitchFamily="34" charset="0"/>
              </a:rPr>
              <a:t>Reduzieren Sie die Intensität und Dauer Ihrer sportlichen Aktivitäten, um Ihren Körper nicht zu überlasten. Es ist ratsam, auf besonders anstrengende Übungen zu verzichten und stattdessen leichte Bewegung wie Spaziergänge im Schatten oder sanftes Yoga zu bevorzugen.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Ausreichend Pausen einlegen: </a:t>
            </a:r>
            <a:r>
              <a:rPr lang="de-DE" sz="1100" dirty="0">
                <a:effectLst/>
                <a:latin typeface="Arial" panose="020B0604020202020204" pitchFamily="34" charset="0"/>
                <a:ea typeface="Calibri" panose="020F0502020204030204" pitchFamily="34" charset="0"/>
                <a:cs typeface="Arial" panose="020B0604020202020204" pitchFamily="34" charset="0"/>
              </a:rPr>
              <a:t>Legen Sie während körperlicher Anstrengung regelmäßig Pausen ein, um Ihrem Körper Zeit zur Erholung zu geben. Suchen Sie Schattenplätze auf, trinken Sie ausreichend und kühlen Sie sich mit Wasser ab, um Überhitzung zu verhindern.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Auf Warnsignale des Körpers achten: </a:t>
            </a:r>
            <a:r>
              <a:rPr lang="de-DE" sz="1100" dirty="0">
                <a:effectLst/>
                <a:latin typeface="Arial" panose="020B0604020202020204" pitchFamily="34" charset="0"/>
                <a:ea typeface="Calibri" panose="020F0502020204030204" pitchFamily="34" charset="0"/>
                <a:cs typeface="Arial" panose="020B0604020202020204" pitchFamily="34" charset="0"/>
              </a:rPr>
              <a:t>Achten Sie auf Symptome wie Schwindel, Kopfschmerzen oder übermäßiges Schwitzen, die auf eine Überhitzung hinweisen können. Bei ersten Anzeichen von Erschöpfung sollten Sie sofort pausieren und sich abkühlen. </a:t>
            </a:r>
          </a:p>
        </p:txBody>
      </p:sp>
      <p:sp>
        <p:nvSpPr>
          <p:cNvPr id="7" name="Textfeld 2">
            <a:extLst>
              <a:ext uri="{FF2B5EF4-FFF2-40B4-BE49-F238E27FC236}">
                <a16:creationId xmlns:a16="http://schemas.microsoft.com/office/drawing/2014/main" id="{EA80061C-9905-48B3-804A-9BD491E32F32}"/>
              </a:ext>
            </a:extLst>
          </p:cNvPr>
          <p:cNvSpPr txBox="1">
            <a:spLocks noChangeArrowheads="1"/>
          </p:cNvSpPr>
          <p:nvPr/>
        </p:nvSpPr>
        <p:spPr bwMode="auto">
          <a:xfrm>
            <a:off x="4585758" y="6045624"/>
            <a:ext cx="5189220" cy="7118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Umweltbundesamt, "Tipps gegen die Sommerhitze," 2024.</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BZgA, "Empfehlungen bei Hitze," 2024.</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Bayerisches Staatsministerium für Gesundheit und Pflege, "Hitze – Gesundheitsschutz bei hohen Temperaturen," 2024.</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05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65670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kann ich meine mentale Gesundheit während bestehender Hitzewellen schützen?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531031"/>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Schaffung einer kühlen Umgebung: </a:t>
            </a:r>
            <a:r>
              <a:rPr lang="de-DE" sz="1100" dirty="0">
                <a:effectLst/>
                <a:latin typeface="Arial" panose="020B0604020202020204" pitchFamily="34" charset="0"/>
                <a:ea typeface="Calibri" panose="020F0502020204030204" pitchFamily="34" charset="0"/>
                <a:cs typeface="Arial" panose="020B0604020202020204" pitchFamily="34" charset="0"/>
              </a:rPr>
              <a:t>Halten Sie Ihre Wohnräume so kühl wie möglich, indem Sie tagsüber Vorhänge und Jalousien schließen und nachts gut lüften. Eine angenehme Raumtemperatur kann helfen, Schlafprobleme zu minimieren, die durch Hitze verstärkt werden und sich negativ auf Ihre psychische Gesundheit auswirken können.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Hydration und leichte Ernährung: </a:t>
            </a:r>
            <a:r>
              <a:rPr lang="de-DE" sz="1100" dirty="0">
                <a:effectLst/>
                <a:latin typeface="Arial" panose="020B0604020202020204" pitchFamily="34" charset="0"/>
                <a:ea typeface="Calibri" panose="020F0502020204030204" pitchFamily="34" charset="0"/>
                <a:cs typeface="Arial" panose="020B0604020202020204" pitchFamily="34" charset="0"/>
              </a:rPr>
              <a:t>Achten Sie darauf, genügend Flüssigkeit zu sich zu nehmen, vorzugsweise Wasser oder ungesüßte Tees. Dehydration kann nicht nur physische Symptome wie Kopfschmerzen und Müdigkeit verursachen, sondern auch zu Reizbarkeit und Stress beitragen. Leichte Mahlzeiten, die reich an Obst und Gemüse sind, unterstützen Ihren Körper zusätzlich in der Hitzebekämpfung.</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Pausen und Entspannung: </a:t>
            </a:r>
            <a:r>
              <a:rPr lang="de-DE" sz="1100" dirty="0">
                <a:effectLst/>
                <a:latin typeface="Arial" panose="020B0604020202020204" pitchFamily="34" charset="0"/>
                <a:ea typeface="Calibri" panose="020F0502020204030204" pitchFamily="34" charset="0"/>
                <a:cs typeface="Arial" panose="020B0604020202020204" pitchFamily="34" charset="0"/>
              </a:rPr>
              <a:t>Versuchen Sie, regelmäßige Pausen einzulegen, besonders wenn Sie sich in heißen Umgebungen aufhalten müssen. Nutzen Sie diese Zeit für Entspannungstechniken wie tiefes Atmen, Meditation oder leichte Yogaübungen. Diese Techniken können helfen, Stress zu reduzieren und Ihre mentale Widerstandsfähigkeit zu stärken.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Soziale Unterstützung: </a:t>
            </a:r>
            <a:r>
              <a:rPr lang="de-DE" sz="1100" dirty="0">
                <a:effectLst/>
                <a:latin typeface="Arial" panose="020B0604020202020204" pitchFamily="34" charset="0"/>
                <a:ea typeface="Calibri" panose="020F0502020204030204" pitchFamily="34" charset="0"/>
                <a:cs typeface="Arial" panose="020B0604020202020204" pitchFamily="34" charset="0"/>
              </a:rPr>
              <a:t>Sprechen Sie mit Freunden und Familie über Ihre Erfahrungen und Gefühle während der Hitzewelle. Soziale Unterstützung kann helfen, das Gefühl der Isolation zu verringern und den psychischen Druck zu mindern. Der Austausch von Bewältigungsstrategien und das Teilen von Sorgen können ebenfalls sehr hilfreich sein.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Bewältigungsstrategien entwickeln: </a:t>
            </a:r>
            <a:r>
              <a:rPr lang="de-DE" sz="1100" dirty="0">
                <a:effectLst/>
                <a:latin typeface="Arial" panose="020B0604020202020204" pitchFamily="34" charset="0"/>
                <a:ea typeface="Calibri" panose="020F0502020204030204" pitchFamily="34" charset="0"/>
                <a:cs typeface="Arial" panose="020B0604020202020204" pitchFamily="34" charset="0"/>
              </a:rPr>
              <a:t>Entwickeln Sie eine Liste mit Aktivitäten, die Ihnen helfen, sich abzulenken und zu entspannen, z. B. Lesen, Musik hören oder kreative Tätigkeiten. Diese Aktivitäten können helfen, Ihren Geist zu beruhigen und die negativen Auswirkungen der Hitze auf Ihre psychische Gesundheit zu minimieren.</a:t>
            </a:r>
          </a:p>
        </p:txBody>
      </p:sp>
      <p:sp>
        <p:nvSpPr>
          <p:cNvPr id="9" name="Textfeld 2">
            <a:extLst>
              <a:ext uri="{FF2B5EF4-FFF2-40B4-BE49-F238E27FC236}">
                <a16:creationId xmlns:a16="http://schemas.microsoft.com/office/drawing/2014/main" id="{793262BD-1990-4DF0-8E7B-2859A9A20E9F}"/>
              </a:ext>
            </a:extLst>
          </p:cNvPr>
          <p:cNvSpPr txBox="1">
            <a:spLocks noChangeArrowheads="1"/>
          </p:cNvSpPr>
          <p:nvPr/>
        </p:nvSpPr>
        <p:spPr bwMode="auto">
          <a:xfrm>
            <a:off x="5310293" y="6044989"/>
            <a:ext cx="4464685" cy="7124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 Bundesgesundheitsministerium (2024). Gesundheitsrisiko Hitze.</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Umweltbundesamt (2024). Klimawandel und Gesundheit: Tipps für sommerliche Hitze und Hitzewellen.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Robert Koch-Institut (2024). Gesundheitliche Auswirkungen von Hitze. </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477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kann ich meine Haustiere bei Hitze schützen?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430491"/>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Frisches Wasser bereitstellen: </a:t>
            </a:r>
            <a:r>
              <a:rPr lang="de-DE" sz="1100" dirty="0">
                <a:effectLst/>
                <a:latin typeface="Arial" panose="020B0604020202020204" pitchFamily="34" charset="0"/>
                <a:ea typeface="Calibri" panose="020F0502020204030204" pitchFamily="34" charset="0"/>
                <a:cs typeface="Arial" panose="020B0604020202020204" pitchFamily="34" charset="0"/>
              </a:rPr>
              <a:t>Stellen Sie sicher, dass Ihre Haustiere stets Zugang zu frischem, kühlem Wasser haben. Besonders bei hohen Temperaturen ist es wichtig, regelmäßig das Wasser zu wechseln, um es sauber und kühl zu halten. Bei Spaziergängen oder Ausflügen sollten Sie auch immer Wasser mitnehmen und es Ihren Haustieren anbieten.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Kühle und schattige Plätze: </a:t>
            </a:r>
            <a:r>
              <a:rPr lang="de-DE" sz="1100" dirty="0">
                <a:effectLst/>
                <a:latin typeface="Arial" panose="020B0604020202020204" pitchFamily="34" charset="0"/>
                <a:ea typeface="Calibri" panose="020F0502020204030204" pitchFamily="34" charset="0"/>
                <a:cs typeface="Arial" panose="020B0604020202020204" pitchFamily="34" charset="0"/>
              </a:rPr>
              <a:t>Schaffen Sie kühle und schattige Rückzugsorte für Ihre Haustiere, sowohl drinnen als auch draußen. Platzieren Sie Käfige oder Liegeplätze an kühlen, gut belüfteten Orten, fern von direkter Sonneneinstrahlung. Außenbereiche sollten ausreichend Schatten bieten, und bei Bedarf können feuchte Tücher oder vorgekühlte Objekte für zusätzliche Abkühlung sorgen.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Vermeiden Sie körperliche Anstrengung: </a:t>
            </a:r>
            <a:r>
              <a:rPr lang="de-DE" sz="1100" dirty="0">
                <a:effectLst/>
                <a:latin typeface="Arial" panose="020B0604020202020204" pitchFamily="34" charset="0"/>
                <a:ea typeface="Calibri" panose="020F0502020204030204" pitchFamily="34" charset="0"/>
                <a:cs typeface="Arial" panose="020B0604020202020204" pitchFamily="34" charset="0"/>
              </a:rPr>
              <a:t>Verlegen Sie Spaziergänge oder andere Aktivitäten auf die frühen Morgen- oder späten Abendstunden, wenn die Temperaturen kühler sind. Vermeiden Sie es, Ihre Haustiere bei starker Hitze körperlich zu beanspruchen.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Nie im Auto lassen</a:t>
            </a:r>
            <a:r>
              <a:rPr lang="de-DE" sz="1100" dirty="0">
                <a:effectLst/>
                <a:latin typeface="Arial" panose="020B0604020202020204" pitchFamily="34" charset="0"/>
                <a:ea typeface="Calibri" panose="020F0502020204030204" pitchFamily="34" charset="0"/>
                <a:cs typeface="Arial" panose="020B0604020202020204" pitchFamily="34" charset="0"/>
              </a:rPr>
              <a:t>: Lassen Sie Ihre Haustiere niemals allein im Auto, auch nicht für kurze Zeit oder bei leicht bewölktem Himmel. Die Temperaturen im Auto können sehr schnell auf gefährliche Werte ansteigen, was für die Tiere lebensbedrohlich sein kann.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Kühlungsmöglichkeiten bieten: </a:t>
            </a:r>
            <a:r>
              <a:rPr lang="de-DE" sz="1100" dirty="0">
                <a:effectLst/>
                <a:latin typeface="Arial" panose="020B0604020202020204" pitchFamily="34" charset="0"/>
                <a:ea typeface="Calibri" panose="020F0502020204030204" pitchFamily="34" charset="0"/>
                <a:cs typeface="Arial" panose="020B0604020202020204" pitchFamily="34" charset="0"/>
              </a:rPr>
              <a:t>Viele Tiere schätzen zusätzliche Abkühlungsmöglichkeiten wie Wasserbäder oder Kühlmatten. Für Hunde können Sie zum Beispiel ein kleines Planschbecken bereitstellen. Auch das Anfeuchten des Fells oder das Besprühen mit Wasser kann helfen.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Sonnenbrandgefahr beachten: </a:t>
            </a:r>
            <a:r>
              <a:rPr lang="de-DE" sz="1100" dirty="0">
                <a:effectLst/>
                <a:latin typeface="Arial" panose="020B0604020202020204" pitchFamily="34" charset="0"/>
                <a:ea typeface="Calibri" panose="020F0502020204030204" pitchFamily="34" charset="0"/>
                <a:cs typeface="Arial" panose="020B0604020202020204" pitchFamily="34" charset="0"/>
              </a:rPr>
              <a:t>Tiere mit heller Haut oder wenig Fell sollten vor Sonnenbrand geschützt werden. Tragen Sie bei Bedarf spezielle Sonnencreme für empfindliche Haut auf wenig geschützte Bereiche wie Nasenrücken und Ohren auf.</a:t>
            </a:r>
          </a:p>
        </p:txBody>
      </p:sp>
      <p:sp>
        <p:nvSpPr>
          <p:cNvPr id="9" name="Textfeld 2">
            <a:extLst>
              <a:ext uri="{FF2B5EF4-FFF2-40B4-BE49-F238E27FC236}">
                <a16:creationId xmlns:a16="http://schemas.microsoft.com/office/drawing/2014/main" id="{18FE303C-9751-46B0-9BD2-676FF20161C2}"/>
              </a:ext>
            </a:extLst>
          </p:cNvPr>
          <p:cNvSpPr txBox="1">
            <a:spLocks noChangeArrowheads="1"/>
          </p:cNvSpPr>
          <p:nvPr/>
        </p:nvSpPr>
        <p:spPr bwMode="auto">
          <a:xfrm>
            <a:off x="6063403" y="5993554"/>
            <a:ext cx="3711575" cy="7639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Tierschutzliga Stiftung. (2024). Hitze-Tipps: Hunde &amp; Co vor Überhitzung schützen.</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Deutscher Tierschutzbund e.V. (2023). Tiere vor extremer Hitze schützen.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Greenpeace. (2021). 7 Tipps Tiere gegen Hitze zu schützen. </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410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kann ich mich im Freien vor Zecken und anderen Insekten schützen, deren Aktivität bei Hitze zunimmt?</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2515369"/>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Lange Kleidung: </a:t>
            </a:r>
            <a:r>
              <a:rPr lang="de-DE" sz="1100" dirty="0">
                <a:effectLst/>
                <a:latin typeface="Arial" panose="020B0604020202020204" pitchFamily="34" charset="0"/>
                <a:ea typeface="Calibri" panose="020F0502020204030204" pitchFamily="34" charset="0"/>
                <a:cs typeface="Arial" panose="020B0604020202020204" pitchFamily="34" charset="0"/>
              </a:rPr>
              <a:t>Tragen Sie lange Hosen, lange Ärmel und geschlossene Schuhe. Stecken Sie die Hosenbeine in die Socken, um zu verhindern, dass Zecken auf die Haut gelangen. Helle Kleidung erleichtert das Erkennen von Zecken, bevor sie zustechen.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Meiden Sie hohes Gras und Unterholz: </a:t>
            </a:r>
            <a:r>
              <a:rPr lang="de-DE" sz="1100" dirty="0">
                <a:effectLst/>
                <a:latin typeface="Arial" panose="020B0604020202020204" pitchFamily="34" charset="0"/>
                <a:ea typeface="Calibri" panose="020F0502020204030204" pitchFamily="34" charset="0"/>
                <a:cs typeface="Arial" panose="020B0604020202020204" pitchFamily="34" charset="0"/>
              </a:rPr>
              <a:t>Zecken halten sich bevorzugt in hohen Gräsern, Wiesen und Waldgebieten auf. Versuchen Sie, auf festen Wegen zu bleiben, um den Kontakt mit diesen Bereichen zu minimieren. </a:t>
            </a:r>
          </a:p>
          <a:p>
            <a:pPr>
              <a:lnSpc>
                <a:spcPct val="120000"/>
              </a:lnSpc>
              <a:spcAft>
                <a:spcPts val="800"/>
              </a:spcAft>
            </a:pPr>
            <a:r>
              <a:rPr lang="de-DE" sz="1100" b="1" dirty="0" err="1">
                <a:effectLst/>
                <a:latin typeface="Arial" panose="020B0604020202020204" pitchFamily="34" charset="0"/>
                <a:ea typeface="Calibri" panose="020F0502020204030204" pitchFamily="34" charset="0"/>
                <a:cs typeface="Arial" panose="020B0604020202020204" pitchFamily="34" charset="0"/>
              </a:rPr>
              <a:t>Repellentien</a:t>
            </a:r>
            <a:r>
              <a:rPr lang="de-DE" sz="1100" b="1" dirty="0">
                <a:effectLst/>
                <a:latin typeface="Arial" panose="020B0604020202020204" pitchFamily="34" charset="0"/>
                <a:ea typeface="Calibri" panose="020F0502020204030204" pitchFamily="34" charset="0"/>
                <a:cs typeface="Arial" panose="020B0604020202020204" pitchFamily="34" charset="0"/>
              </a:rPr>
              <a:t> anwenden: </a:t>
            </a:r>
            <a:r>
              <a:rPr lang="de-DE" sz="1100" dirty="0">
                <a:effectLst/>
                <a:latin typeface="Arial" panose="020B0604020202020204" pitchFamily="34" charset="0"/>
                <a:ea typeface="Calibri" panose="020F0502020204030204" pitchFamily="34" charset="0"/>
                <a:cs typeface="Arial" panose="020B0604020202020204" pitchFamily="34" charset="0"/>
              </a:rPr>
              <a:t>Nutzen Sie Insektenschutzmittel, die DEET oder </a:t>
            </a:r>
            <a:r>
              <a:rPr lang="de-DE" sz="1100" dirty="0" err="1">
                <a:effectLst/>
                <a:latin typeface="Arial" panose="020B0604020202020204" pitchFamily="34" charset="0"/>
                <a:ea typeface="Calibri" panose="020F0502020204030204" pitchFamily="34" charset="0"/>
                <a:cs typeface="Arial" panose="020B0604020202020204" pitchFamily="34" charset="0"/>
              </a:rPr>
              <a:t>Icaridin</a:t>
            </a:r>
            <a:r>
              <a:rPr lang="de-DE" sz="1100" dirty="0">
                <a:effectLst/>
                <a:latin typeface="Arial" panose="020B0604020202020204" pitchFamily="34" charset="0"/>
                <a:ea typeface="Calibri" panose="020F0502020204030204" pitchFamily="34" charset="0"/>
                <a:cs typeface="Arial" panose="020B0604020202020204" pitchFamily="34" charset="0"/>
              </a:rPr>
              <a:t> enthalten. Diese Wirkstoffe bieten für einige Stunden Schutz gegen Zecken und andere Insekten. Denken Sie daran, das Mittel nach einigen Stunden erneut aufzutragen, besonders wenn Sie stark schwitzen. </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Körper nach Zecken absuchen: </a:t>
            </a:r>
            <a:r>
              <a:rPr lang="de-DE" sz="1100" dirty="0">
                <a:effectLst/>
                <a:latin typeface="Arial" panose="020B0604020202020204" pitchFamily="34" charset="0"/>
                <a:ea typeface="Calibri" panose="020F0502020204030204" pitchFamily="34" charset="0"/>
                <a:cs typeface="Arial" panose="020B0604020202020204" pitchFamily="34" charset="0"/>
              </a:rPr>
              <a:t>Nach einem Aufenthalt im Freien sollten Sie Ihren Körper gründlich auf Zecken überprüfen. Achten Sie besonders auf warme, feuchte und schwer einsehbare Körperstellen wie Kniekehlen, Achseln, Genitalbereich und den Haaransatz.</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FSME-Impfung: </a:t>
            </a:r>
            <a:r>
              <a:rPr lang="de-DE" sz="1100" dirty="0">
                <a:effectLst/>
                <a:latin typeface="Arial" panose="020B0604020202020204" pitchFamily="34" charset="0"/>
                <a:ea typeface="Calibri" panose="020F0502020204030204" pitchFamily="34" charset="0"/>
                <a:cs typeface="Arial" panose="020B0604020202020204" pitchFamily="34" charset="0"/>
              </a:rPr>
              <a:t>Wenn Sie in einem Gebiet leben oder sich oft in Regionen aufhalten, die als FSME-Risikogebiete gelten, empfiehlt sich eine Impfung gegen die Frühsommer-Meningoenzephalitis (FSME). Diese Impfung schützt vor der durch Zecken übertragenen Krankheit. </a:t>
            </a:r>
          </a:p>
        </p:txBody>
      </p:sp>
      <p:sp>
        <p:nvSpPr>
          <p:cNvPr id="7" name="Textfeld 2">
            <a:extLst>
              <a:ext uri="{FF2B5EF4-FFF2-40B4-BE49-F238E27FC236}">
                <a16:creationId xmlns:a16="http://schemas.microsoft.com/office/drawing/2014/main" id="{1F72EBC0-8C85-4368-906D-ABFB810E2F11}"/>
              </a:ext>
            </a:extLst>
          </p:cNvPr>
          <p:cNvSpPr txBox="1">
            <a:spLocks noChangeArrowheads="1"/>
          </p:cNvSpPr>
          <p:nvPr/>
        </p:nvSpPr>
        <p:spPr bwMode="auto">
          <a:xfrm>
            <a:off x="6153573" y="5997999"/>
            <a:ext cx="3621405" cy="7594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Stiftung Gesundheitswissen (2024). Zeckenbiss: So schützen Sie sich.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Zecken.de (2024). Der richtige Zeckenschutz – was hilft gegen Zecken?</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Zecken-Radar.de (2024). Erste Hilfe bei Zeckenbiss – darauf müssen Sie achten!</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377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Auswirkungen hat Hitze auf chronische Erkrankungen und wie können Betroffene sich schützen?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489715"/>
            <a:ext cx="9712113" cy="4773230"/>
          </a:xfrm>
          <a:prstGeom prst="rect">
            <a:avLst/>
          </a:prstGeom>
          <a:noFill/>
        </p:spPr>
        <p:txBody>
          <a:bodyPr wrap="square">
            <a:spAutoFit/>
          </a:bodyPr>
          <a:lstStyle/>
          <a:p>
            <a:pPr>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Auswirkungen der Hitze auf chronische Erkrankungen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Herz-Kreislauf-Erkrankungen: </a:t>
            </a:r>
            <a:r>
              <a:rPr lang="de-DE" sz="1050" dirty="0">
                <a:effectLst/>
                <a:latin typeface="Arial" panose="020B0604020202020204" pitchFamily="34" charset="0"/>
                <a:ea typeface="Calibri" panose="020F0502020204030204" pitchFamily="34" charset="0"/>
                <a:cs typeface="Arial" panose="020B0604020202020204" pitchFamily="34" charset="0"/>
              </a:rPr>
              <a:t>Hohe Temperaturen belasten das Herz-Kreislauf-System stark, da der Körper mehr Blut in die Haut leitet, um die Körpertemperatur zu regulieren. Dies kann zu einem Anstieg der Herzfrequenz und des Blutdrucks führen und erhöht das Risiko für Herzinfarkte und Schlaganfälle, insbesondere bei Menschen mit bereits bestehenden Herz-Kreislauf-Problemen.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Atemwegserkrankungen: </a:t>
            </a:r>
            <a:r>
              <a:rPr lang="de-DE" sz="1050" dirty="0">
                <a:effectLst/>
                <a:latin typeface="Arial" panose="020B0604020202020204" pitchFamily="34" charset="0"/>
                <a:ea typeface="Calibri" panose="020F0502020204030204" pitchFamily="34" charset="0"/>
                <a:cs typeface="Arial" panose="020B0604020202020204" pitchFamily="34" charset="0"/>
              </a:rPr>
              <a:t>Menschen mit Asthma oder chronisch obstruktiver Lungenerkrankung (COPD) sind während Hitzeperioden besonders gefährdet. Die Hitze kann zu einer Verschlechterung der Atemwegsfunktionen führen, und die Ozonbelastung, die oft mit hohen Temperaturen einhergeht, kann Atembeschwerden verschlimmern.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Diabetes: </a:t>
            </a:r>
            <a:r>
              <a:rPr lang="de-DE" sz="1050" dirty="0">
                <a:effectLst/>
                <a:latin typeface="Arial" panose="020B0604020202020204" pitchFamily="34" charset="0"/>
                <a:ea typeface="Calibri" panose="020F0502020204030204" pitchFamily="34" charset="0"/>
                <a:cs typeface="Arial" panose="020B0604020202020204" pitchFamily="34" charset="0"/>
              </a:rPr>
              <a:t>Hohe Temperaturen können den Blutzuckerspiegel beeinflussen und das Risiko für Dehydration erhöhen, da Diabetiker häufiger urinieren und dadurch mehr Flüssigkeit verlieren. Dies kann zu einer Erhöhung des Blutzuckerspiegels und in schweren Fällen zu einer Hyperglykämie führen.</a:t>
            </a:r>
          </a:p>
          <a:p>
            <a:pPr>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Schutzmaßnahmen für Betroffene</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Ausreichende Flüssigkeitszufuhr: </a:t>
            </a:r>
            <a:r>
              <a:rPr lang="de-DE" sz="1050" dirty="0">
                <a:effectLst/>
                <a:latin typeface="Arial" panose="020B0604020202020204" pitchFamily="34" charset="0"/>
                <a:ea typeface="Calibri" panose="020F0502020204030204" pitchFamily="34" charset="0"/>
                <a:cs typeface="Arial" panose="020B0604020202020204" pitchFamily="34" charset="0"/>
              </a:rPr>
              <a:t>Es ist wichtig, ausreichend Wasser zu trinken, um eine Dehydration zu vermeiden. Menschen mit Herz- oder Nierenerkrankungen sollten die Flüssigkeitszufuhr mit ihrem Arzt abstimmen, um eine Überlastung des Kreislaufs zu verhindern.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Vermeidung von Hitze: </a:t>
            </a:r>
            <a:r>
              <a:rPr lang="de-DE" sz="1050" dirty="0">
                <a:effectLst/>
                <a:latin typeface="Arial" panose="020B0604020202020204" pitchFamily="34" charset="0"/>
                <a:ea typeface="Calibri" panose="020F0502020204030204" pitchFamily="34" charset="0"/>
                <a:cs typeface="Arial" panose="020B0604020202020204" pitchFamily="34" charset="0"/>
              </a:rPr>
              <a:t>Betroffene sollten während der heißesten Stunden des Tages (normalerweise zwischen 11 und 17 Uhr) direkte Sonneneinstrahlung und körperliche Anstrengung vermeiden. Aufenthalte im Freien sollten auf die kühleren Morgen- oder Abendstunden verlegt werden.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Kühle Umgebung schaffen: </a:t>
            </a:r>
            <a:r>
              <a:rPr lang="de-DE" sz="1050" dirty="0">
                <a:effectLst/>
                <a:latin typeface="Arial" panose="020B0604020202020204" pitchFamily="34" charset="0"/>
                <a:ea typeface="Calibri" panose="020F0502020204030204" pitchFamily="34" charset="0"/>
                <a:cs typeface="Arial" panose="020B0604020202020204" pitchFamily="34" charset="0"/>
              </a:rPr>
              <a:t>Es ist ratsam, in kühlen, gut belüfteten Räumen zu bleiben. Klimaanlagen oder Ventilatoren können helfen, die Raumtemperatur zu senken. Auch das Abdunkeln der Fenster und die Verwendung von leichten, hellen Stoffen  kann dazu beitragen, die Hitze draußen zu halten.</a:t>
            </a:r>
          </a:p>
          <a:p>
            <a:pPr lvl="1">
              <a:lnSpc>
                <a:spcPct val="120000"/>
              </a:lnSpc>
              <a:spcAft>
                <a:spcPts val="800"/>
              </a:spcAft>
            </a:pPr>
            <a:r>
              <a:rPr lang="de-DE" sz="1050" b="1" dirty="0">
                <a:effectLst/>
                <a:latin typeface="Arial" panose="020B0604020202020204" pitchFamily="34" charset="0"/>
                <a:ea typeface="Calibri" panose="020F0502020204030204" pitchFamily="34" charset="0"/>
                <a:cs typeface="Arial" panose="020B0604020202020204" pitchFamily="34" charset="0"/>
              </a:rPr>
              <a:t>Anpassung der Medikation: </a:t>
            </a:r>
            <a:r>
              <a:rPr lang="de-DE" sz="1050" dirty="0">
                <a:effectLst/>
                <a:latin typeface="Arial" panose="020B0604020202020204" pitchFamily="34" charset="0"/>
                <a:ea typeface="Calibri" panose="020F0502020204030204" pitchFamily="34" charset="0"/>
                <a:cs typeface="Arial" panose="020B0604020202020204" pitchFamily="34" charset="0"/>
              </a:rPr>
              <a:t>Einige Arzneimittel können die Hitzeempfindlichkeit erhöhen oder </a:t>
            </a:r>
            <a:br>
              <a:rPr lang="de-DE" sz="1050" dirty="0">
                <a:effectLst/>
                <a:latin typeface="Arial" panose="020B0604020202020204" pitchFamily="34" charset="0"/>
                <a:ea typeface="Calibri" panose="020F0502020204030204" pitchFamily="34" charset="0"/>
                <a:cs typeface="Arial" panose="020B0604020202020204" pitchFamily="34" charset="0"/>
              </a:rPr>
            </a:br>
            <a:r>
              <a:rPr lang="de-DE" sz="1050" dirty="0">
                <a:effectLst/>
                <a:latin typeface="Arial" panose="020B0604020202020204" pitchFamily="34" charset="0"/>
                <a:ea typeface="Calibri" panose="020F0502020204030204" pitchFamily="34" charset="0"/>
                <a:cs typeface="Arial" panose="020B0604020202020204" pitchFamily="34" charset="0"/>
              </a:rPr>
              <a:t>den Flüssigkeitshaushalt beeinflussen. Menschen mit chronischen Erkrankungen sollten daher </a:t>
            </a:r>
            <a:br>
              <a:rPr lang="de-DE" sz="1050" dirty="0">
                <a:effectLst/>
                <a:latin typeface="Arial" panose="020B0604020202020204" pitchFamily="34" charset="0"/>
                <a:ea typeface="Calibri" panose="020F0502020204030204" pitchFamily="34" charset="0"/>
                <a:cs typeface="Arial" panose="020B0604020202020204" pitchFamily="34" charset="0"/>
              </a:rPr>
            </a:br>
            <a:r>
              <a:rPr lang="de-DE" sz="1050" dirty="0">
                <a:effectLst/>
                <a:latin typeface="Arial" panose="020B0604020202020204" pitchFamily="34" charset="0"/>
                <a:ea typeface="Calibri" panose="020F0502020204030204" pitchFamily="34" charset="0"/>
                <a:cs typeface="Arial" panose="020B0604020202020204" pitchFamily="34" charset="0"/>
              </a:rPr>
              <a:t>ihre Medikation in Absprache mit ihrem Arzt anpassen, um Komplikationen zu vermeiden. </a:t>
            </a:r>
          </a:p>
        </p:txBody>
      </p:sp>
      <p:sp>
        <p:nvSpPr>
          <p:cNvPr id="7" name="Textfeld 2">
            <a:extLst>
              <a:ext uri="{FF2B5EF4-FFF2-40B4-BE49-F238E27FC236}">
                <a16:creationId xmlns:a16="http://schemas.microsoft.com/office/drawing/2014/main" id="{056E0A99-4CA7-4761-B1E8-EE2AD5F24A73}"/>
              </a:ext>
            </a:extLst>
          </p:cNvPr>
          <p:cNvSpPr txBox="1">
            <a:spLocks noChangeArrowheads="1"/>
          </p:cNvSpPr>
          <p:nvPr/>
        </p:nvSpPr>
        <p:spPr bwMode="auto">
          <a:xfrm>
            <a:off x="6545368" y="5834834"/>
            <a:ext cx="3229610" cy="9226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Bundesgesundheitsministerium (2024). Gesundheitsrisiko Hitze.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gesund.bund.de (2024). Auswirkungen von Hitze auf die Gesundheit.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RKI (2024). Gesundheitliche Auswirkungen von Hitze.</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Umweltbundesamt (2024). Gesundheitsrisiken durch Hitze.</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3159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122459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kann ich meine Kinder dabei unterstützen, sich an die Hitze anzupassen und gleichzeitig vor ihren negativen Auswirkungen zu schützen?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531031"/>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Kühle Kleidung und Schutz vor Sonne: </a:t>
            </a:r>
            <a:r>
              <a:rPr lang="de-DE" sz="1100" dirty="0">
                <a:effectLst/>
                <a:latin typeface="Arial" panose="020B0604020202020204" pitchFamily="34" charset="0"/>
                <a:ea typeface="Calibri" panose="020F0502020204030204" pitchFamily="34" charset="0"/>
                <a:cs typeface="Arial" panose="020B0604020202020204" pitchFamily="34" charset="0"/>
              </a:rPr>
              <a:t>Kleiden Sie Ihre Kinder in leichte, helle und lockere Kleidung, die aus atmungsaktiven Materialien wie Baumwolle oder Viskose besteht. Solche Kleidungsstücke fördern die Luftzirkulation und helfen, die Körpertemperatur zu regulieren. Zusätzlich sollten Kinder immer eine Kopfbedeckung und Sonnenbrille tragen, um sich vor direkter Sonneneinstrahlung zu schützen.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Auf ausreichende Flüssigkeitszufuhr achten: </a:t>
            </a:r>
            <a:r>
              <a:rPr lang="de-DE" sz="1100" dirty="0">
                <a:effectLst/>
                <a:latin typeface="Arial" panose="020B0604020202020204" pitchFamily="34" charset="0"/>
                <a:ea typeface="Calibri" panose="020F0502020204030204" pitchFamily="34" charset="0"/>
                <a:cs typeface="Arial" panose="020B0604020202020204" pitchFamily="34" charset="0"/>
              </a:rPr>
              <a:t>Kinder sollten besonders bei hohen Temperaturen viel trinken. Wasser, ungesüßte Früchte- und Kräutertees sowie Saftschorlen sind ideal. Stellen Sie sicher, dass Ihre Kinder regelmäßig Flüssigkeit zu sich nehmen, um eine Dehydration zu vermeiden. Ermutigen Sie sie auch, häufiger kleine Mengen zu trinken, anstatt auf das Durstgefühl zu warten.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Aktivitäten anpassen: </a:t>
            </a:r>
            <a:r>
              <a:rPr lang="de-DE" sz="1100" dirty="0">
                <a:effectLst/>
                <a:latin typeface="Arial" panose="020B0604020202020204" pitchFamily="34" charset="0"/>
                <a:ea typeface="Calibri" panose="020F0502020204030204" pitchFamily="34" charset="0"/>
                <a:cs typeface="Arial" panose="020B0604020202020204" pitchFamily="34" charset="0"/>
              </a:rPr>
              <a:t>Reduzieren Sie körperliche Aktivitäten während der heißesten Tageszeiten (normalerweise zwischen </a:t>
            </a:r>
            <a:r>
              <a:rPr lang="de-DE" sz="1100" dirty="0">
                <a:effectLst/>
                <a:highlight>
                  <a:srgbClr val="FFFF00"/>
                </a:highlight>
                <a:latin typeface="Arial" panose="020B0604020202020204" pitchFamily="34" charset="0"/>
                <a:ea typeface="Calibri" panose="020F0502020204030204" pitchFamily="34" charset="0"/>
                <a:cs typeface="Arial" panose="020B0604020202020204" pitchFamily="34" charset="0"/>
              </a:rPr>
              <a:t>11 und 17 </a:t>
            </a:r>
            <a:r>
              <a:rPr lang="de-DE" sz="1100" dirty="0">
                <a:effectLst/>
                <a:latin typeface="Arial" panose="020B0604020202020204" pitchFamily="34" charset="0"/>
                <a:ea typeface="Calibri" panose="020F0502020204030204" pitchFamily="34" charset="0"/>
                <a:cs typeface="Arial" panose="020B0604020202020204" pitchFamily="34" charset="0"/>
              </a:rPr>
              <a:t>Uhr ). Planen Sie stattdessen Aktivitäten in den kühleren Morgen- oder Abendstunden, um Überhitzung und Erschöpfung zu vermeiden. Stellen Sie sicher, dass Ihre Kinder während der Aktivitäten regelmäßig Pausen einlegen und im Schatten spielen.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Kühle Schlafumgebung: </a:t>
            </a:r>
            <a:r>
              <a:rPr lang="de-DE" sz="1100" dirty="0">
                <a:effectLst/>
                <a:latin typeface="Arial" panose="020B0604020202020204" pitchFamily="34" charset="0"/>
                <a:ea typeface="Calibri" panose="020F0502020204030204" pitchFamily="34" charset="0"/>
                <a:cs typeface="Arial" panose="020B0604020202020204" pitchFamily="34" charset="0"/>
              </a:rPr>
              <a:t>Sorgen Sie dafür, dass Ihre Kinder in einem möglichst kühlen Raum schlafen. Verwenden Sie leichte Bettwäsche und stellen Sie sicher, dass die Schlafkleidung locker sitzt und aus atmungsaktiven Materialien besteht. Halten Sie den Raum während des Tages kühl, indem Sie die Fenster abdunkeln und nur zu kühleren Zeiten lüften.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Abkühlungsmöglichkeiten schaffen: </a:t>
            </a:r>
            <a:r>
              <a:rPr lang="de-DE" sz="1100" dirty="0">
                <a:effectLst/>
                <a:latin typeface="Arial" panose="020B0604020202020204" pitchFamily="34" charset="0"/>
                <a:ea typeface="Calibri" panose="020F0502020204030204" pitchFamily="34" charset="0"/>
                <a:cs typeface="Arial" panose="020B0604020202020204" pitchFamily="34" charset="0"/>
              </a:rPr>
              <a:t>Schaffen Sie Gelegenheiten zur Abkühlung, wie z.B. Planschbecken oder Wasserspiele im Schatten. Diese Aktivitäten können helfen, die Körpertemperatur zu senken und für Erfrischung zu sorgen. Achten Sie jedoch darauf, dass die Badezeit begrenzt ist und die Kinder nach dem Baden schnell abgetrocknet und umgezogen werden, um Auskühlung zu vermeiden.</a:t>
            </a:r>
          </a:p>
        </p:txBody>
      </p:sp>
      <p:sp>
        <p:nvSpPr>
          <p:cNvPr id="8" name="Textfeld 2">
            <a:extLst>
              <a:ext uri="{FF2B5EF4-FFF2-40B4-BE49-F238E27FC236}">
                <a16:creationId xmlns:a16="http://schemas.microsoft.com/office/drawing/2014/main" id="{2EC77A1C-AC09-4C95-87C0-2A68BFA97C61}"/>
              </a:ext>
            </a:extLst>
          </p:cNvPr>
          <p:cNvSpPr txBox="1">
            <a:spLocks noChangeArrowheads="1"/>
          </p:cNvSpPr>
          <p:nvPr/>
        </p:nvSpPr>
        <p:spPr bwMode="auto">
          <a:xfrm>
            <a:off x="5891953" y="6295277"/>
            <a:ext cx="3883025" cy="4589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20000"/>
              </a:lnSpc>
              <a:spcAft>
                <a:spcPts val="800"/>
              </a:spcAft>
            </a:pPr>
            <a:r>
              <a:rPr lang="de-DE" sz="700">
                <a:effectLst/>
                <a:latin typeface="Arial" panose="020B0604020202020204" pitchFamily="34" charset="0"/>
                <a:ea typeface="Calibri" panose="020F0502020204030204" pitchFamily="34" charset="0"/>
                <a:cs typeface="Arial" panose="020B0604020202020204" pitchFamily="34" charset="0"/>
              </a:rPr>
              <a:t>Bundeszentrale für gesundheitliche Aufklärung (BZgA). (2024). </a:t>
            </a:r>
            <a:r>
              <a:rPr lang="de-DE" sz="700" i="1">
                <a:effectLst/>
                <a:latin typeface="Arial" panose="020B0604020202020204" pitchFamily="34" charset="0"/>
                <a:ea typeface="Calibri" panose="020F0502020204030204" pitchFamily="34" charset="0"/>
                <a:cs typeface="Arial" panose="020B0604020202020204" pitchFamily="34" charset="0"/>
              </a:rPr>
              <a:t>Empfehlungen bei Hitze</a:t>
            </a:r>
            <a:r>
              <a:rPr lang="de-DE" sz="700">
                <a:effectLst/>
                <a:latin typeface="Arial" panose="020B0604020202020204" pitchFamily="34" charset="0"/>
                <a:ea typeface="Calibri" panose="020F0502020204030204" pitchFamily="34" charset="0"/>
                <a:cs typeface="Arial" panose="020B0604020202020204" pitchFamily="34" charset="0"/>
              </a:rPr>
              <a:t>.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a:effectLst/>
                <a:latin typeface="Arial" panose="020B0604020202020204" pitchFamily="34" charset="0"/>
                <a:ea typeface="Calibri" panose="020F0502020204030204" pitchFamily="34" charset="0"/>
                <a:cs typeface="Arial" panose="020B0604020202020204" pitchFamily="34" charset="0"/>
              </a:rPr>
              <a:t>Bundesregierung. (2024). </a:t>
            </a:r>
            <a:r>
              <a:rPr lang="de-DE" sz="700" i="1">
                <a:effectLst/>
                <a:latin typeface="Arial" panose="020B0604020202020204" pitchFamily="34" charset="0"/>
                <a:ea typeface="Calibri" panose="020F0502020204030204" pitchFamily="34" charset="0"/>
                <a:cs typeface="Arial" panose="020B0604020202020204" pitchFamily="34" charset="0"/>
              </a:rPr>
              <a:t>Hitzeschutz: So schützen Sie sich</a:t>
            </a:r>
            <a:r>
              <a:rPr lang="de-DE" sz="700">
                <a:effectLst/>
                <a:latin typeface="Arial" panose="020B0604020202020204" pitchFamily="34" charset="0"/>
                <a:ea typeface="Calibri" panose="020F0502020204030204" pitchFamily="34" charset="0"/>
                <a:cs typeface="Arial" panose="020B0604020202020204" pitchFamily="34" charset="0"/>
              </a:rPr>
              <a:t>.</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6648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125846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Gibt es Tipps zur Nutzung von Haushaltsgeräten (z.B. Backofen, Herd, Waschmaschine) während Hitzewellen, um die Wärmeentwicklung in der Wohnung zu reduzieren?</a:t>
            </a: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736216"/>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Vermeiden Sie die Nutzung von Hitze erzeugenden Geräten: </a:t>
            </a:r>
            <a:r>
              <a:rPr lang="de-DE" sz="1100" dirty="0">
                <a:effectLst/>
                <a:latin typeface="Arial" panose="020B0604020202020204" pitchFamily="34" charset="0"/>
                <a:ea typeface="Calibri" panose="020F0502020204030204" pitchFamily="34" charset="0"/>
                <a:cs typeface="Arial" panose="020B0604020202020204" pitchFamily="34" charset="0"/>
              </a:rPr>
              <a:t>Vermeiden Sie es, den Backofen, den Herd oder den Trockner während der heißesten Tageszeiten zu verwenden. Diese Geräte geben eine erhebliche Menge Wärme ab, die die Raumtemperatur erhöhen kann. Nutzen Sie stattdessen die Mikrowelle oder bereiten Sie kalte Speisen zu, um die Hitzeentwicklung zu minimieren.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Nutzen Sie Geräte außerhalb der Stoßzeiten: </a:t>
            </a:r>
            <a:r>
              <a:rPr lang="de-DE" sz="1100" dirty="0">
                <a:effectLst/>
                <a:latin typeface="Arial" panose="020B0604020202020204" pitchFamily="34" charset="0"/>
                <a:ea typeface="Calibri" panose="020F0502020204030204" pitchFamily="34" charset="0"/>
                <a:cs typeface="Arial" panose="020B0604020202020204" pitchFamily="34" charset="0"/>
              </a:rPr>
              <a:t>Wenn Sie Haushaltsgeräte wie Waschmaschinen oder Geschirrspüler verwenden müssen, versuchen Sie, diese in den kühleren Morgen- oder Abendstunden laufen zu lassen. Viele dieser Geräte erzeugen Wärme und können die Innentemperatur erhöhen, besonders wenn sie tagsüber genutzt werden.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Energiesparende Nutzung von Geräten: </a:t>
            </a:r>
            <a:r>
              <a:rPr lang="de-DE" sz="1100" dirty="0">
                <a:effectLst/>
                <a:latin typeface="Arial" panose="020B0604020202020204" pitchFamily="34" charset="0"/>
                <a:ea typeface="Calibri" panose="020F0502020204030204" pitchFamily="34" charset="0"/>
                <a:cs typeface="Arial" panose="020B0604020202020204" pitchFamily="34" charset="0"/>
              </a:rPr>
              <a:t>Schalten Sie elektrische Geräte vollständig aus, wenn sie nicht benötigt werden, anstatt sie im Standby-Modus zu lassen. Geräte im Standby-Modus können weiterhin Wärme erzeugen. Auch die Nutzung von energiesparenden Geräten kann die Wärmeentwicklung reduzieren.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Effizienter Einsatz von Kühlgeräten: </a:t>
            </a:r>
            <a:r>
              <a:rPr lang="de-DE" sz="1100" dirty="0">
                <a:effectLst/>
                <a:latin typeface="Arial" panose="020B0604020202020204" pitchFamily="34" charset="0"/>
                <a:ea typeface="Calibri" panose="020F0502020204030204" pitchFamily="34" charset="0"/>
                <a:cs typeface="Arial" panose="020B0604020202020204" pitchFamily="34" charset="0"/>
              </a:rPr>
              <a:t>Nutzen Sie Ventilatoren oder mobile Klimageräte sparsam und gezielt. Ventilatoren bewegen die Luft und können für Kühlung sorgen, sollten aber nicht direkt auf Personen gerichtet sein, um Zugluft zu vermeiden. Ein strategisch platzierter Ventilator kann auch helfen, kühlere Luft im Raum zu verteilen.</a:t>
            </a:r>
          </a:p>
        </p:txBody>
      </p:sp>
      <p:sp>
        <p:nvSpPr>
          <p:cNvPr id="9" name="Textfeld 2">
            <a:extLst>
              <a:ext uri="{FF2B5EF4-FFF2-40B4-BE49-F238E27FC236}">
                <a16:creationId xmlns:a16="http://schemas.microsoft.com/office/drawing/2014/main" id="{7805E53C-35F6-4869-A15E-FC8FDB75664E}"/>
              </a:ext>
            </a:extLst>
          </p:cNvPr>
          <p:cNvSpPr txBox="1">
            <a:spLocks noChangeArrowheads="1"/>
          </p:cNvSpPr>
          <p:nvPr/>
        </p:nvSpPr>
        <p:spPr bwMode="auto">
          <a:xfrm>
            <a:off x="5951643" y="6041715"/>
            <a:ext cx="3823335" cy="7124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Verbraucherzentrale (2024). Hitzeschutz im Sommer – einfache Tipps für zu Hause.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Bundeszentrale für gesundheitliche Aufklärung (BZgA). (2024). Empfehlungen bei Hitze.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Bundesregierung (2024). Hitzeschutz: So schützen Sie sich. </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82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Rechte haben Arbeitnehmer, wenn sie aufgrund von Hitze nicht arbeiten können?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937296"/>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Fürsorgepflicht des Arbeitgebers: </a:t>
            </a:r>
            <a:r>
              <a:rPr lang="de-DE" sz="1100" dirty="0">
                <a:effectLst/>
                <a:latin typeface="Arial" panose="020B0604020202020204" pitchFamily="34" charset="0"/>
                <a:ea typeface="Calibri" panose="020F0502020204030204" pitchFamily="34" charset="0"/>
                <a:cs typeface="Arial" panose="020B0604020202020204" pitchFamily="34" charset="0"/>
              </a:rPr>
              <a:t>Der Arbeitgeber hat laut Arbeitsstättenverordnung (ArbStättV) und den technischen Regeln für Arbeitsstätten (ASR A3.5) die Pflicht, die Gesundheit seiner Mitarbeiter zu schützen. Das bedeutet, dass er bei hohen Temperaturen Maßnahmen ergreifen muss, um die Arbeitssituation zu verbessern. Dazu gehören beispielsweise das Bereitstellen von Getränken, die Lockerung der Kleiderordnung, die Einführung von Hitzepausen oder das Verlegen der Arbeitszeit in die kühleren Morgen- und Abendstunden.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Grenzwerte für Raumtemperaturen: </a:t>
            </a:r>
            <a:r>
              <a:rPr lang="de-DE" sz="1100" dirty="0">
                <a:effectLst/>
                <a:latin typeface="Arial" panose="020B0604020202020204" pitchFamily="34" charset="0"/>
                <a:ea typeface="Calibri" panose="020F0502020204030204" pitchFamily="34" charset="0"/>
                <a:cs typeface="Arial" panose="020B0604020202020204" pitchFamily="34" charset="0"/>
              </a:rPr>
              <a:t>Ab einer Raumtemperatur von 26 Grad Celsius sollten Maßnahmen ergriffen werden, um die Arbeitsbedingungen zu verbessern. Bei Temperaturen ab 30 Grad Celsius müssen aktiv Maßnahmen getroffen werden, um die gesundheitlichen Risiken zu minimieren. Wird eine Raumtemperatur von über 35 Grad Celsius erreicht und es gibt keine Möglichkeit, die Temperatur zu senken oder Schutzmaßnahmen wie Kühlwesten oder Ventilatoren einzusetzen, gilt der Raum als nicht mehr zum Arbeiten geeignet. </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Recht auf Abkühlpausen und alternative Arbeitsplätze: </a:t>
            </a:r>
            <a:r>
              <a:rPr lang="de-DE" sz="1100" dirty="0">
                <a:effectLst/>
                <a:latin typeface="Arial" panose="020B0604020202020204" pitchFamily="34" charset="0"/>
                <a:ea typeface="Calibri" panose="020F0502020204030204" pitchFamily="34" charset="0"/>
                <a:cs typeface="Arial" panose="020B0604020202020204" pitchFamily="34" charset="0"/>
              </a:rPr>
              <a:t>Wenn die Temperatur am Arbeitsplatz unerträglich wird und über 35 Grad Celsius liegt, haben Arbeitnehmer das Recht auf Abkühlpausen oder einen Wechsel zu einem kühleren Arbeitsplatz. Es gibt jedoch keinen allgemeinen Anspruch auf „Hitzefrei“, sondern es wird erwartet, dass der Arbeitgeber angemessene Maßnahmen trifft. </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Betriebsrat und betriebsinterne Regelungen: </a:t>
            </a:r>
            <a:r>
              <a:rPr lang="de-DE" sz="1100" dirty="0">
                <a:effectLst/>
                <a:latin typeface="Arial" panose="020B0604020202020204" pitchFamily="34" charset="0"/>
                <a:ea typeface="Calibri" panose="020F0502020204030204" pitchFamily="34" charset="0"/>
                <a:cs typeface="Arial" panose="020B0604020202020204" pitchFamily="34" charset="0"/>
              </a:rPr>
              <a:t>In Betrieben mit einem Betriebsrat kann dieser Vereinbarungen treffen, um den Schutz der Mitarbeiter vor Hitze besser zu regeln. Der Betriebsrat hat das Recht, bei Maßnahmen zur Verhütung von Arbeitsunfällen und Berufskrankheiten mitzuwirken, was auch die Gestaltung der Arbeitsbedingungen bei Hitze betrifft. </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Kein Anspruch auf Homeoffice: </a:t>
            </a:r>
            <a:r>
              <a:rPr lang="de-DE" sz="1100" dirty="0">
                <a:effectLst/>
                <a:latin typeface="Arial" panose="020B0604020202020204" pitchFamily="34" charset="0"/>
                <a:ea typeface="Calibri" panose="020F0502020204030204" pitchFamily="34" charset="0"/>
                <a:cs typeface="Arial" panose="020B0604020202020204" pitchFamily="34" charset="0"/>
              </a:rPr>
              <a:t>Auch bei hoher Hitze gibt es keinen gesetzlichen Anspruch auf Homeoffice. Wenn die Arbeit jedoch von einem anderen Ort aus erledigt werden kann und dies im Arbeitsvertrag oder durch eine betriebliche Regelung vorgesehen ist, können Arbeitnehmer mit dem Arbeitgeber über eine Verlagerung des Arbeitsplatzes sprechen. </a:t>
            </a:r>
          </a:p>
        </p:txBody>
      </p:sp>
      <p:sp>
        <p:nvSpPr>
          <p:cNvPr id="8" name="Textfeld 2">
            <a:extLst>
              <a:ext uri="{FF2B5EF4-FFF2-40B4-BE49-F238E27FC236}">
                <a16:creationId xmlns:a16="http://schemas.microsoft.com/office/drawing/2014/main" id="{8F7A91AD-4C12-4CAE-8EF1-2501BBEB859A}"/>
              </a:ext>
            </a:extLst>
          </p:cNvPr>
          <p:cNvSpPr txBox="1">
            <a:spLocks noChangeArrowheads="1"/>
          </p:cNvSpPr>
          <p:nvPr/>
        </p:nvSpPr>
        <p:spPr bwMode="auto">
          <a:xfrm>
            <a:off x="6866043" y="6271049"/>
            <a:ext cx="2908935" cy="4864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BR24. (2023). Anspruch auf Hitzefrei? Was am Arbeitsplatz gilt.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Arbeitsrechte.de. (2024). Hitzefrei auf der Arbeit.</a:t>
            </a:r>
            <a:endParaRPr lang="de-DE" sz="105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21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kann ich meine Wohnung/mein Haus kühl halten?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939348"/>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Außenliegender Sonnenschutz: </a:t>
            </a:r>
            <a:r>
              <a:rPr lang="de-DE" sz="1100" dirty="0">
                <a:effectLst/>
                <a:latin typeface="Arial" panose="020B0604020202020204" pitchFamily="34" charset="0"/>
                <a:ea typeface="Calibri" panose="020F0502020204030204" pitchFamily="34" charset="0"/>
                <a:cs typeface="Arial" panose="020B0604020202020204" pitchFamily="34" charset="0"/>
              </a:rPr>
              <a:t>Installieren Sie Sonnenschutzvorrichtungen wie Rollläden, Markisen oder Sonnensegel außen an Ihren Fenstern und Türen. Diese verhindern, dass die Sonnenstrahlen in Ihre Wohnräume eindringen und die Innenräume aufheizen.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Innenliegender Sonnenschutz: </a:t>
            </a:r>
            <a:r>
              <a:rPr lang="de-DE" sz="1100" dirty="0">
                <a:effectLst/>
                <a:latin typeface="Arial" panose="020B0604020202020204" pitchFamily="34" charset="0"/>
                <a:ea typeface="Calibri" panose="020F0502020204030204" pitchFamily="34" charset="0"/>
                <a:cs typeface="Arial" panose="020B0604020202020204" pitchFamily="34" charset="0"/>
              </a:rPr>
              <a:t>Wenn ein außenliegender Schutz nicht möglich ist, können Sie innenliegende Optionen wie Jalousien, Plissees oder dicke Vorhänge verwenden. Achten Sie darauf, helle, reflektierende Materialien zu wählen, um die Sonneneinstrahlung zurückzuwerfen und die Aufheizung der Räume zu minimieren.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Außendämmung: </a:t>
            </a:r>
            <a:r>
              <a:rPr lang="de-DE" sz="1100" dirty="0">
                <a:effectLst/>
                <a:latin typeface="Arial" panose="020B0604020202020204" pitchFamily="34" charset="0"/>
                <a:ea typeface="Calibri" panose="020F0502020204030204" pitchFamily="34" charset="0"/>
                <a:cs typeface="Arial" panose="020B0604020202020204" pitchFamily="34" charset="0"/>
              </a:rPr>
              <a:t>Eine Außendämmung ist besonders effektiv, da sie Wärmebrücken minimiert und das Gebäude vor Wärme schützt. Besonders umweltfreundlich sind Materialien wie Holzweichfaserplatten, die sowohl eine gute Dämmwirkung als auch eine hohe Speicherkapazität besitzen. Diese Materialien helfen, die Hitze abzuhalten, indem sie den Temperaturanstieg im Gebäude verlangsamen.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Innendämmung: </a:t>
            </a:r>
            <a:r>
              <a:rPr lang="de-DE" sz="1100" dirty="0">
                <a:effectLst/>
                <a:latin typeface="Arial" panose="020B0604020202020204" pitchFamily="34" charset="0"/>
                <a:ea typeface="Calibri" panose="020F0502020204030204" pitchFamily="34" charset="0"/>
                <a:cs typeface="Arial" panose="020B0604020202020204" pitchFamily="34" charset="0"/>
              </a:rPr>
              <a:t>Falls eine Außendämmung nicht möglich ist, können Sie auf Innendämmung zurückgreifen. Hier eignen sich ökologische Materialien wie Zellulose oder Schafwolle, die nicht nur dämmen, sondern auch Feuchtigkeit regulieren können. Wichtig ist, auf eine fachgerechte Verarbeitung zu achten, um Feuchtigkeitsprobleme zu vermeiden. </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Helle, reflektierende Materialien: </a:t>
            </a:r>
            <a:r>
              <a:rPr lang="de-DE" sz="1100" dirty="0">
                <a:effectLst/>
                <a:latin typeface="Arial" panose="020B0604020202020204" pitchFamily="34" charset="0"/>
                <a:ea typeface="Calibri" panose="020F0502020204030204" pitchFamily="34" charset="0"/>
                <a:cs typeface="Arial" panose="020B0604020202020204" pitchFamily="34" charset="0"/>
              </a:rPr>
              <a:t>Verwenden Sie helle Fliesen oder Beschichtungen, die Sonnenlicht reflektieren und dadurch die Aufheizung der Oberflächen reduzieren. Diese Materialien eignen sich besonders für Gehwege, Terrassen und Hofeinfahrten.</a:t>
            </a: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Durchlässige Oberflächen: </a:t>
            </a:r>
            <a:r>
              <a:rPr lang="de-DE" sz="1100" dirty="0">
                <a:effectLst/>
                <a:latin typeface="Arial" panose="020B0604020202020204" pitchFamily="34" charset="0"/>
                <a:ea typeface="Calibri" panose="020F0502020204030204" pitchFamily="34" charset="0"/>
                <a:cs typeface="Arial" panose="020B0604020202020204" pitchFamily="34" charset="0"/>
              </a:rPr>
              <a:t>Verwenden Sie durchlässige Materialien wie Rasengittersteine, die Wasser versickern lassen und die Umgebung kühler halten, indem sie die Versiegelung des Bodens minimieren.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feld 2">
            <a:extLst>
              <a:ext uri="{FF2B5EF4-FFF2-40B4-BE49-F238E27FC236}">
                <a16:creationId xmlns:a16="http://schemas.microsoft.com/office/drawing/2014/main" id="{4ED58B38-B14D-483C-A6E0-CADC2D446020}"/>
              </a:ext>
            </a:extLst>
          </p:cNvPr>
          <p:cNvSpPr txBox="1">
            <a:spLocks noChangeArrowheads="1"/>
          </p:cNvSpPr>
          <p:nvPr/>
        </p:nvSpPr>
        <p:spPr bwMode="auto">
          <a:xfrm>
            <a:off x="5096298" y="6246919"/>
            <a:ext cx="4678680" cy="510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Verbraucherzentrale Bayern, "Hitzeschutz in Wohnräumen: Diese Maßnahmen sorgen für Abkühlung," 2024.</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Verbraucherzentrale, "Hitzeschutz im Sommer – einfache Tipps für zu Hause," 2024.</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05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69319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kann ich verhindern, dass Sonnenlicht meine Räume aufheizt?</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1803379"/>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Außenliegender Sonnenschutz: </a:t>
            </a:r>
            <a:r>
              <a:rPr lang="de-DE" sz="1100" dirty="0">
                <a:effectLst/>
                <a:latin typeface="Arial" panose="020B0604020202020204" pitchFamily="34" charset="0"/>
                <a:ea typeface="Calibri" panose="020F0502020204030204" pitchFamily="34" charset="0"/>
                <a:cs typeface="Arial" panose="020B0604020202020204" pitchFamily="34" charset="0"/>
              </a:rPr>
              <a:t>Installieren Sie Sonnenschutzvorrichtungen wie Rollläden, Markisen oder Sonnensegel außen an Ihren Fenstern und Türen. Diese verhindern, dass die Sonnenstrahlen in Ihre Wohnräume eindringen und die Innenräume aufheizen.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Innenliegender Sonnenschutz: </a:t>
            </a:r>
            <a:r>
              <a:rPr lang="de-DE" sz="1100" dirty="0">
                <a:effectLst/>
                <a:latin typeface="Arial" panose="020B0604020202020204" pitchFamily="34" charset="0"/>
                <a:ea typeface="Calibri" panose="020F0502020204030204" pitchFamily="34" charset="0"/>
                <a:cs typeface="Arial" panose="020B0604020202020204" pitchFamily="34" charset="0"/>
              </a:rPr>
              <a:t>Wenn ein außenliegender Schutz nicht möglich ist, können Sie innenliegende Optionen wie Jalousien, Plissees oder dicke Vorhänge verwenden. Achten Sie darauf, helle, reflektierende Materialien zu wählen, um die Sonneneinstrahlung zurückzuwerfen und die Aufheizung der Räume zu minimieren.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feld 2">
            <a:extLst>
              <a:ext uri="{FF2B5EF4-FFF2-40B4-BE49-F238E27FC236}">
                <a16:creationId xmlns:a16="http://schemas.microsoft.com/office/drawing/2014/main" id="{4ED58B38-B14D-483C-A6E0-CADC2D446020}"/>
              </a:ext>
            </a:extLst>
          </p:cNvPr>
          <p:cNvSpPr txBox="1">
            <a:spLocks noChangeArrowheads="1"/>
          </p:cNvSpPr>
          <p:nvPr/>
        </p:nvSpPr>
        <p:spPr bwMode="auto">
          <a:xfrm>
            <a:off x="5096298" y="6246919"/>
            <a:ext cx="4678680" cy="510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Verbraucherzentrale Bayern, "Hitzeschutz in Wohnräumen: Diese Maßnahmen sorgen für Abkühlung," 2024.</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Verbraucherzentrale, "Hitzeschutz im Sommer – einfache Tipps für zu Hause," 2024.</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05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53418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Wie kann ich meine Räume langfristig vor Hitze schützen? </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2006511"/>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Außendämmung: </a:t>
            </a:r>
            <a:r>
              <a:rPr lang="de-DE" sz="1100" dirty="0">
                <a:effectLst/>
                <a:latin typeface="Arial" panose="020B0604020202020204" pitchFamily="34" charset="0"/>
                <a:ea typeface="Calibri" panose="020F0502020204030204" pitchFamily="34" charset="0"/>
                <a:cs typeface="Arial" panose="020B0604020202020204" pitchFamily="34" charset="0"/>
              </a:rPr>
              <a:t>Eine Außendämmung ist besonders effektiv, da sie Wärmebrücken minimiert und das Gebäude vor Wärme schützt. Besonders umweltfreundlich sind Materialien wie Holzweichfaserplatten, die sowohl eine gute Dämmwirkung als auch eine hohe Speicherkapazität besitzen. Diese Materialien helfen, die Hitze abzuhalten, indem sie den Temperaturanstieg im Gebäude verlangsamen.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Innendämmung: </a:t>
            </a:r>
            <a:r>
              <a:rPr lang="de-DE" sz="1100" dirty="0">
                <a:effectLst/>
                <a:latin typeface="Arial" panose="020B0604020202020204" pitchFamily="34" charset="0"/>
                <a:ea typeface="Calibri" panose="020F0502020204030204" pitchFamily="34" charset="0"/>
                <a:cs typeface="Arial" panose="020B0604020202020204" pitchFamily="34" charset="0"/>
              </a:rPr>
              <a:t>Falls eine Außendämmung nicht möglich ist, können Sie auf Innendämmung zurückgreifen. Hier eignen sich ökologische Materialien wie Zellulose oder Schafwolle, die nicht nur dämmen, sondern auch Feuchtigkeit regulieren können. Wichtig ist, auf eine fachgerechte Verarbeitung zu achten, um Feuchtigkeitsprobleme zu vermeiden. </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feld 2">
            <a:extLst>
              <a:ext uri="{FF2B5EF4-FFF2-40B4-BE49-F238E27FC236}">
                <a16:creationId xmlns:a16="http://schemas.microsoft.com/office/drawing/2014/main" id="{84B3F6F3-C7AA-4D8D-9080-B60E2AE595F5}"/>
              </a:ext>
            </a:extLst>
          </p:cNvPr>
          <p:cNvSpPr txBox="1">
            <a:spLocks noChangeArrowheads="1"/>
          </p:cNvSpPr>
          <p:nvPr/>
        </p:nvSpPr>
        <p:spPr bwMode="auto">
          <a:xfrm>
            <a:off x="5462693" y="6143414"/>
            <a:ext cx="4312285" cy="6140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Verbraucherzentrale, “Ökologische Wärmedämmung mit alternativen Dämmstoffen,“ 2024.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Holz vom Fach, “Die Wärmedämmung der Außenwände,“ 2024.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05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59907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8743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(Bau)Materialien kann ich verwenden, um die Hitzebelastung zu reduzieren?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1600246"/>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Helle, reflektierende Materialien: </a:t>
            </a:r>
            <a:r>
              <a:rPr lang="de-DE" sz="1100" dirty="0">
                <a:effectLst/>
                <a:latin typeface="Arial" panose="020B0604020202020204" pitchFamily="34" charset="0"/>
                <a:ea typeface="Calibri" panose="020F0502020204030204" pitchFamily="34" charset="0"/>
                <a:cs typeface="Arial" panose="020B0604020202020204" pitchFamily="34" charset="0"/>
              </a:rPr>
              <a:t>Verwenden Sie helle Fliesen oder Beschichtungen, die Sonnenlicht reflektieren und dadurch die Aufheizung der Oberflächen reduzieren. Diese Materialien eignen sich besonders für Gehwege, Terrassen und Hofeinfahrten.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Durchlässige Oberflächen: </a:t>
            </a:r>
            <a:r>
              <a:rPr lang="de-DE" sz="1100" dirty="0">
                <a:effectLst/>
                <a:latin typeface="Arial" panose="020B0604020202020204" pitchFamily="34" charset="0"/>
                <a:ea typeface="Calibri" panose="020F0502020204030204" pitchFamily="34" charset="0"/>
                <a:cs typeface="Arial" panose="020B0604020202020204" pitchFamily="34" charset="0"/>
              </a:rPr>
              <a:t>Verwenden Sie durchlässige Materialien wie Rasengittersteine, die Wasser versickern lassen und die Umgebung kühler halten, indem sie die Versiegelung des Bodens minimieren.</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feld 2">
            <a:extLst>
              <a:ext uri="{FF2B5EF4-FFF2-40B4-BE49-F238E27FC236}">
                <a16:creationId xmlns:a16="http://schemas.microsoft.com/office/drawing/2014/main" id="{D4CA35A2-04E0-4F4F-A621-4865D0CB5153}"/>
              </a:ext>
            </a:extLst>
          </p:cNvPr>
          <p:cNvSpPr txBox="1">
            <a:spLocks noChangeArrowheads="1"/>
          </p:cNvSpPr>
          <p:nvPr/>
        </p:nvSpPr>
        <p:spPr bwMode="auto">
          <a:xfrm>
            <a:off x="6049433" y="6157384"/>
            <a:ext cx="3725545" cy="6000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Verbraucherzentrale, "Hitzeschutz bei Bau und Sanierung mitdenken," 2024.</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Verbraucherzentrale, "Sonne und Hitze: Materialien für ein kühles Zuhause," 2024</a:t>
            </a:r>
            <a:r>
              <a:rPr lang="de-DE" sz="1050" i="1">
                <a:effectLst/>
                <a:latin typeface="Arial" panose="020B0604020202020204" pitchFamily="34" charset="0"/>
                <a:ea typeface="Calibri" panose="020F0502020204030204" pitchFamily="34" charset="0"/>
                <a:cs typeface="Arial" panose="020B0604020202020204" pitchFamily="34" charset="0"/>
              </a:rPr>
              <a:t>.</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05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79416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3F28E50-B2A1-4D80-9966-D7A8D3EC6A79}"/>
              </a:ext>
            </a:extLst>
          </p:cNvPr>
          <p:cNvSpPr/>
          <p:nvPr/>
        </p:nvSpPr>
        <p:spPr>
          <a:xfrm>
            <a:off x="178223" y="333269"/>
            <a:ext cx="6687820" cy="124153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28600" tIns="228600" rIns="228600" bIns="228600" numCol="1" spcCol="0" rtlCol="0" fromWordArt="0" anchor="t" anchorCtr="0" forceAA="0" compatLnSpc="1">
            <a:prstTxWarp prst="textNoShape">
              <a:avLst/>
            </a:prstTxWarp>
            <a:noAutofit/>
          </a:bodyPr>
          <a:lstStyle/>
          <a:p>
            <a:pPr algn="ctr">
              <a:lnSpc>
                <a:spcPct val="120000"/>
              </a:lnSpc>
              <a:spcAft>
                <a:spcPts val="800"/>
              </a:spcAft>
            </a:pPr>
            <a:r>
              <a:rPr lang="de-D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Welche Möglichkeiten gibt es, versiegelte Flächen auf meinem Grundstück durch Alternativen zu ersetzen, die sich weniger stark aufheizen?</a:t>
            </a:r>
            <a:endParaRPr lang="de-DE"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2A27AE7-BB69-4BCE-A1A9-11EB9B466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76945" y="0"/>
            <a:ext cx="1329055" cy="1329055"/>
          </a:xfrm>
          <a:prstGeom prst="rect">
            <a:avLst/>
          </a:prstGeom>
          <a:noFill/>
        </p:spPr>
      </p:pic>
      <p:sp>
        <p:nvSpPr>
          <p:cNvPr id="6" name="Textfeld 5">
            <a:extLst>
              <a:ext uri="{FF2B5EF4-FFF2-40B4-BE49-F238E27FC236}">
                <a16:creationId xmlns:a16="http://schemas.microsoft.com/office/drawing/2014/main" id="{DD4A8D03-0DD8-4485-8656-EFEF57443390}"/>
              </a:ext>
            </a:extLst>
          </p:cNvPr>
          <p:cNvSpPr txBox="1"/>
          <p:nvPr/>
        </p:nvSpPr>
        <p:spPr>
          <a:xfrm>
            <a:off x="96943" y="1870719"/>
            <a:ext cx="9712113" cy="3126818"/>
          </a:xfrm>
          <a:prstGeom prst="rect">
            <a:avLst/>
          </a:prstGeom>
          <a:noFill/>
        </p:spPr>
        <p:txBody>
          <a:bodyPr wrap="square">
            <a:spAutoFit/>
          </a:bodyPr>
          <a:lstStyle/>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Rasengittersteine: </a:t>
            </a:r>
            <a:r>
              <a:rPr lang="de-DE" sz="1100" dirty="0">
                <a:effectLst/>
                <a:latin typeface="Arial" panose="020B0604020202020204" pitchFamily="34" charset="0"/>
                <a:ea typeface="Calibri" panose="020F0502020204030204" pitchFamily="34" charset="0"/>
                <a:cs typeface="Arial" panose="020B0604020202020204" pitchFamily="34" charset="0"/>
              </a:rPr>
              <a:t>Diese bestehen aus Kunststoff oder Beton und sind eine ausgezeichnete Alternative zu herkömmlichen Pflastersteinen. Sie ermöglichen das Versickern von Regenwasser und unterstützen das Wachstum von Gras oder anderen Bodendeckern, was die Umgebung kühler hält und das Mikroklima verbessert.</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Wassergebundene Decken: </a:t>
            </a:r>
            <a:r>
              <a:rPr lang="de-DE" sz="1100" dirty="0">
                <a:effectLst/>
                <a:latin typeface="Arial" panose="020B0604020202020204" pitchFamily="34" charset="0"/>
                <a:ea typeface="Calibri" panose="020F0502020204030204" pitchFamily="34" charset="0"/>
                <a:cs typeface="Arial" panose="020B0604020202020204" pitchFamily="34" charset="0"/>
              </a:rPr>
              <a:t>Diese Oberflächen bestehen aus Splitt oder Kies und lassen Regenwasser durch, anstatt es abzuleiten. Sie sind besonders für Gehwege und wenig befahrene Zufahrten geeignet und heizen sich im Sommer weniger auf.</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Holzterrassen: </a:t>
            </a:r>
            <a:r>
              <a:rPr lang="de-DE" sz="1100" dirty="0">
                <a:effectLst/>
                <a:latin typeface="Arial" panose="020B0604020202020204" pitchFamily="34" charset="0"/>
                <a:ea typeface="Calibri" panose="020F0502020204030204" pitchFamily="34" charset="0"/>
                <a:cs typeface="Arial" panose="020B0604020202020204" pitchFamily="34" charset="0"/>
              </a:rPr>
              <a:t>Holz als Terrassenmaterial in Kombination mit einer Drainageschicht darunter ist eine nachhaltige und natürliche Alternative zu versiegelten Flächen. Holzterrassen bieten nicht nur eine ästhetisch ansprechende Lösung, sondern tragen auch zur Reduzierung von Hitzestau bei.</a:t>
            </a:r>
          </a:p>
          <a:p>
            <a:pPr>
              <a:lnSpc>
                <a:spcPct val="120000"/>
              </a:lnSpc>
              <a:spcAft>
                <a:spcPts val="800"/>
              </a:spcAft>
            </a:pPr>
            <a:endParaRPr lang="de-DE" sz="1100" b="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100" b="1" dirty="0">
                <a:effectLst/>
                <a:latin typeface="Arial" panose="020B0604020202020204" pitchFamily="34" charset="0"/>
                <a:ea typeface="Calibri" panose="020F0502020204030204" pitchFamily="34" charset="0"/>
                <a:cs typeface="Arial" panose="020B0604020202020204" pitchFamily="34" charset="0"/>
              </a:rPr>
              <a:t>Naturbelassene Böden und </a:t>
            </a:r>
            <a:r>
              <a:rPr lang="de-DE" sz="1100" b="1" dirty="0" err="1">
                <a:effectLst/>
                <a:latin typeface="Arial" panose="020B0604020202020204" pitchFamily="34" charset="0"/>
                <a:ea typeface="Calibri" panose="020F0502020204030204" pitchFamily="34" charset="0"/>
                <a:cs typeface="Arial" panose="020B0604020202020204" pitchFamily="34" charset="0"/>
              </a:rPr>
              <a:t>Mulchschichten</a:t>
            </a:r>
            <a:r>
              <a:rPr lang="de-DE" sz="1100" b="1" dirty="0">
                <a:effectLst/>
                <a:latin typeface="Arial" panose="020B0604020202020204" pitchFamily="34" charset="0"/>
                <a:ea typeface="Calibri" panose="020F0502020204030204" pitchFamily="34" charset="0"/>
                <a:cs typeface="Arial" panose="020B0604020202020204" pitchFamily="34" charset="0"/>
              </a:rPr>
              <a:t>: </a:t>
            </a:r>
            <a:r>
              <a:rPr lang="de-DE" sz="1100" dirty="0">
                <a:effectLst/>
                <a:latin typeface="Arial" panose="020B0604020202020204" pitchFamily="34" charset="0"/>
                <a:ea typeface="Calibri" panose="020F0502020204030204" pitchFamily="34" charset="0"/>
                <a:cs typeface="Arial" panose="020B0604020202020204" pitchFamily="34" charset="0"/>
              </a:rPr>
              <a:t>Die Verwendung von unversiegelten Bodenflächen mit Mulch oder natürlichem Bewuchs unterstützt die Wasserversickerung und verhindert die Überhitzung. Diese Flächen fördern zudem die Bodenfruchtbarkeit und die Biodiversität. </a:t>
            </a:r>
          </a:p>
        </p:txBody>
      </p:sp>
      <p:sp>
        <p:nvSpPr>
          <p:cNvPr id="9" name="Textfeld 2">
            <a:extLst>
              <a:ext uri="{FF2B5EF4-FFF2-40B4-BE49-F238E27FC236}">
                <a16:creationId xmlns:a16="http://schemas.microsoft.com/office/drawing/2014/main" id="{4619D3C6-5234-479B-8A44-BF104CF59981}"/>
              </a:ext>
            </a:extLst>
          </p:cNvPr>
          <p:cNvSpPr txBox="1">
            <a:spLocks noChangeArrowheads="1"/>
          </p:cNvSpPr>
          <p:nvPr/>
        </p:nvSpPr>
        <p:spPr bwMode="auto">
          <a:xfrm>
            <a:off x="4766733" y="5966249"/>
            <a:ext cx="5008245" cy="7912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Umweltbundesamt. (2024). Bodenversiegelung in Sachsen-Anhalt. Verfügbar unter: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Senatsverwaltung für Mobilität, Verkehr, Klimaschutz und Umwelt. (2024). Versiegelung und Flächenverbrauch. </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700" i="1">
                <a:effectLst/>
                <a:latin typeface="Arial" panose="020B0604020202020204" pitchFamily="34" charset="0"/>
                <a:ea typeface="Calibri" panose="020F0502020204030204" pitchFamily="34" charset="0"/>
                <a:cs typeface="Arial" panose="020B0604020202020204" pitchFamily="34" charset="0"/>
              </a:rPr>
              <a:t>NABU. (2024). Gartentipp: Bodenversiegelung und ihre Folgen.</a:t>
            </a:r>
            <a:endParaRPr lang="de-DE" sz="105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r>
              <a:rPr lang="de-DE" sz="105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85913113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6726</Words>
  <Application>Microsoft Office PowerPoint</Application>
  <PresentationFormat>A4-Papier (210 x 297 mm)</PresentationFormat>
  <Paragraphs>316</Paragraphs>
  <Slides>31</Slides>
  <Notes>0</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31</vt:i4>
      </vt:variant>
    </vt:vector>
  </HeadingPairs>
  <TitlesOfParts>
    <vt:vector size="33" baseType="lpstr">
      <vt:lpstr>Arial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Kölling, Malte</dc:creator>
  <cp:lastModifiedBy>Struve, Stefan</cp:lastModifiedBy>
  <cp:revision>38</cp:revision>
  <dcterms:created xsi:type="dcterms:W3CDTF">2025-08-18T13:28:33Z</dcterms:created>
  <dcterms:modified xsi:type="dcterms:W3CDTF">2026-03-02T08:38:19Z</dcterms:modified>
</cp:coreProperties>
</file>