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303" r:id="rId5"/>
    <p:sldId id="300" r:id="rId6"/>
    <p:sldId id="285" r:id="rId7"/>
    <p:sldId id="307" r:id="rId8"/>
    <p:sldId id="308" r:id="rId9"/>
    <p:sldId id="309" r:id="rId10"/>
    <p:sldId id="317" r:id="rId11"/>
    <p:sldId id="311" r:id="rId12"/>
    <p:sldId id="312" r:id="rId13"/>
    <p:sldId id="318" r:id="rId14"/>
    <p:sldId id="293" r:id="rId15"/>
    <p:sldId id="313" r:id="rId16"/>
    <p:sldId id="314" r:id="rId17"/>
    <p:sldId id="315" r:id="rId18"/>
    <p:sldId id="316" r:id="rId19"/>
    <p:sldId id="301" r:id="rId20"/>
  </p:sldIdLst>
  <p:sldSz cx="12192000" cy="6858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Slackey" panose="02000000000000000000" pitchFamily="2" charset="0"/>
      <p:regular r:id="rId26"/>
    </p:embeddedFont>
  </p:embeddedFontLst>
  <p:defaultTextStyle>
    <a:defPPr>
      <a:defRPr lang="de-DE"/>
    </a:defPPr>
    <a:lvl1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900" b="1" kern="1200">
        <a:solidFill>
          <a:schemeClr val="accent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216000" indent="-21600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Char char="•"/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432000" indent="-21600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Char char="•"/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648000" indent="-21600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Symbol" panose="05050102010706020507" pitchFamily="18" charset="2"/>
      <a:buChar char="-"/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04000"/>
      </a:lnSpc>
      <a:spcBef>
        <a:spcPts val="0"/>
      </a:spcBef>
      <a:spcAft>
        <a:spcPts val="11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eberg, Kirstin - LfULG" initials="KKL" lastIdx="9" clrIdx="0">
    <p:extLst>
      <p:ext uri="{19B8F6BF-5375-455C-9EA6-DF929625EA0E}">
        <p15:presenceInfo xmlns:p15="http://schemas.microsoft.com/office/powerpoint/2012/main" userId="Kleeberg, Kirstin - LfULG" providerId="None"/>
      </p:ext>
    </p:extLst>
  </p:cmAuthor>
  <p:cmAuthor id="2" name="Kirstin Kleeberg" initials="KK" lastIdx="1" clrIdx="1">
    <p:extLst>
      <p:ext uri="{19B8F6BF-5375-455C-9EA6-DF929625EA0E}">
        <p15:presenceInfo xmlns:p15="http://schemas.microsoft.com/office/powerpoint/2012/main" userId="b52e7d8d1d194269" providerId="Windows Live"/>
      </p:ext>
    </p:extLst>
  </p:cmAuthor>
  <p:cmAuthor id="3" name="Kleeberg, Kirstin - LfULG" initials="KKL [2]" lastIdx="7" clrIdx="2">
    <p:extLst>
      <p:ext uri="{19B8F6BF-5375-455C-9EA6-DF929625EA0E}">
        <p15:presenceInfo xmlns:p15="http://schemas.microsoft.com/office/powerpoint/2012/main" userId="S-1-5-21-2744191423-314973138-2615043376-93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9867FB-AFA2-4E26-9472-A78925E37D7E}">
  <a:tblStyle styleId="{F29867FB-AFA2-4E26-9472-A78925E37D7E}" styleName="ReKIS-Campus Tabelle">
    <a:tblBg/>
    <a:wholeTbl>
      <a:tcTxStyle b="off" i="off">
        <a:fontRef idx="minor"/>
        <a:schemeClr val="tx1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TxStyle b="on" i="off">
        <a:fontRef idx="minor"/>
        <a:schemeClr val="tx1"/>
      </a:tcTxStyle>
      <a:tcStyle>
        <a:tcBdr/>
      </a:tcStyle>
    </a:lastRow>
    <a:seCell>
      <a:tcStyle>
        <a:tcBdr/>
      </a:tcStyle>
    </a:seCell>
    <a:swCell>
      <a:tcStyle>
        <a:tcBdr/>
      </a:tcStyle>
    </a:swCell>
    <a:firstRow>
      <a:tcTxStyle b="on" i="off">
        <a:fontRef idx="minor"/>
        <a:schemeClr val="tx1"/>
      </a:tcTxStyle>
      <a:tcStyle>
        <a:tcBdr/>
      </a:tcStyle>
    </a:firstRow>
    <a:neCell>
      <a:tcStyle>
        <a:tcBdr/>
      </a:tcStyle>
    </a:neCell>
    <a:nwCell>
      <a:tcStyle>
        <a:tcBdr/>
      </a:tcStyle>
    </a:nwCell>
    <a:extLst/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 autoAdjust="0"/>
    <p:restoredTop sz="69041" autoAdjust="0"/>
  </p:normalViewPr>
  <p:slideViewPr>
    <p:cSldViewPr showGuides="1">
      <p:cViewPr varScale="1">
        <p:scale>
          <a:sx n="85" d="100"/>
          <a:sy n="85" d="100"/>
        </p:scale>
        <p:origin x="304" y="184"/>
      </p:cViewPr>
      <p:guideLst/>
    </p:cSldViewPr>
  </p:slideViewPr>
  <p:notesTextViewPr>
    <p:cViewPr>
      <p:scale>
        <a:sx n="120" d="100"/>
        <a:sy n="120" d="100"/>
      </p:scale>
      <p:origin x="0" y="-23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5-27T22:10:37.925" idx="7">
    <p:pos x="10" y="10"/>
    <p:text>ergänzt habe ich Nutzt dazu ReKIS KOMMUNAL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2C32-2C3E-4451-8F2F-A16B8CBEAB90}" type="datetimeFigureOut">
              <a:rPr lang="de-DE" smtClean="0"/>
              <a:t>03.06.26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F31D-693B-44F2-AA43-388B99505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5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891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BB14-E0A1-B7CD-EBD7-5011404B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8F1DC2-1462-EA6F-83AA-BCDB03ED3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F729D5-E9EC-9758-4EF9-8BB5A3DFA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F0DC-B45F-71FE-A06A-3D3100A66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4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Ordnet die Bilder dem Klimaschutz oder der Klimaanpassung zu.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Ergebnis:</a:t>
            </a:r>
          </a:p>
          <a:p>
            <a:pPr marL="228600" indent="-228600">
              <a:buAutoNum type="arabicParenBoth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Fahrradfreundliche Städte – Klimaschutz</a:t>
            </a:r>
          </a:p>
          <a:p>
            <a:pPr marL="228600" indent="-228600">
              <a:buAutoNum type="arabicParenBoth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Deiche zum Hochwasserschutz – Klimaanpassung</a:t>
            </a:r>
          </a:p>
          <a:p>
            <a:pPr marL="228600" indent="-228600">
              <a:buAutoNum type="arabicParenBoth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Begrünung von Hauswänden – beides (Kühlen der Städte und Begrünung mit positivem Effekt auf Klima)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Bilder: KI-generiert mithilfe von 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chat.openai.com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6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4B12-B45A-F2A3-D5FA-3D02F956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727E09-660F-6429-1527-714FF0C26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C7A3C0-932E-FC89-447D-F596C540C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Arbeitsmaterial: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Extremwetter_KlimS21_AB.pdf</a:t>
            </a:r>
          </a:p>
          <a:p>
            <a:pPr marL="171450" indent="-17145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Siegmund, A.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(2022). Klim:S21. Pädagogische Hochschule</a:t>
            </a:r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Heidelberg. URL: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https://www.klims21.rgeo.de/spiel (Zugriff am 09.03.2026)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415AA7-0BBF-0CE6-2D3C-738926AD3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85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7C885-147F-B3FB-3CFC-CD5DB342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BF451A-6CB6-B1B0-C414-362643C2E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05983B-BCCA-5AF1-92E2-5C26FAB9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9A38C9-29CB-919F-881A-5A4C5FF5E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167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14B49-F4C2-1067-88B3-A128BA39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7191D-33BA-E3D1-1F9F-E6F9A3974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9D0E52-BC85-F175-29B6-CB5D462B4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Spiel habt ihr euch bereits mit Anpassungsmaßnahmen auseinandergesetzt.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Diese Erkenntnisse sollt ihr nun auf Sachsen anwenden.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Arbeitsmaterial: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Extremwetter_Graf-iz_AB.pdf</a:t>
            </a:r>
          </a:p>
          <a:p>
            <a:pPr marL="171450" indent="-171450">
              <a:buFontTx/>
              <a:buChar char="-"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Webseite: https://rekis.hydro.tu-dresden.de/rekis-kommunal/ </a:t>
            </a:r>
            <a:endParaRPr 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32C47F-C9A6-9700-A7A2-6A3CDC10C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79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Erweitert die Antworten auf die Leitfrage durch die neu erlernten Inhalte.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44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6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Vergleicht die Schlagzeilen. Welche Gedanken bewegen euch beim Lesen?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Erwartungsbild: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Gemeinsamkeiten: extreme Wetterereignisse;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Unterschiede: Jahreszeiten, ..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dpa (2013, 05.06.). Großes Bangen an der Elbe. </a:t>
            </a:r>
            <a:r>
              <a:rPr lang="de-DE" b="0" i="1" dirty="0">
                <a:latin typeface="Arial" panose="020B0604020202020204" pitchFamily="34" charset="0"/>
                <a:cs typeface="Arial" panose="020B0604020202020204" pitchFamily="34" charset="0"/>
              </a:rPr>
              <a:t>Spiegel online. 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b="0" dirty="0" err="1">
                <a:latin typeface="Arial" panose="020B0604020202020204" pitchFamily="34" charset="0"/>
                <a:cs typeface="Arial" panose="020B0604020202020204" pitchFamily="34" charset="0"/>
              </a:rPr>
              <a:t>www.spiegel.de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b="0" dirty="0" err="1">
                <a:latin typeface="Arial" panose="020B0604020202020204" pitchFamily="34" charset="0"/>
                <a:cs typeface="Arial" panose="020B0604020202020204" pitchFamily="34" charset="0"/>
              </a:rPr>
              <a:t>panorama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/hochwasser-in-deutschland-das-grosse-bangen-an-der-elbe-a-903855.html.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Kaiser, R. (2018, 22.08.).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Folgenreiche Dürre: Bauern in Nöten.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Alles-</a:t>
            </a:r>
            <a:r>
              <a:rPr lang="de-DE" sz="1200" b="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Lausitz.de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www.alles-lausitz.de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/folgenreiche-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duerre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-bauern-in-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noeten.html</a:t>
            </a:r>
            <a:endParaRPr lang="de-DE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Kempner, A. (o.J.). Rekordhitze: Die heißen Orte von Leipzig und Dresden – und wie man 50 Grad aushält.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Sächsische Zeitung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www.saechsische.de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/lokales/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dresden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/gluthitze-in-dresden-und-leipzig-so-trotzen-die-menschen-den-heissen-temperaturen-N5QS5WKQDVGGVMMP6FSLPIZ5ZU.html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 (2023, 13.06.).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Sächsische.de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-Serie neu aufgelegt: Trocknet die Lausitz aus?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Sächsische Zeitung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www.saechsische.de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/wissen/wasserknappheit-in-sachsen-trocknet-die-lausitz-aus-BBZZF4AEYXH36BE33UDA5J3654.html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Billmayer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L. (2025, 02.11.). So trocken ist es aktuell in Deutschland.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ZDF heute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www.zdfheute.de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panorama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/deutschland-duerre-karte-duerremonitor-trockenheit-niederschlag-klima-100.html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AFP, dpa &amp; Reuters (2013, 03.06.). Sachsen-Anhalt erwartet extremes Elbe-Hochwasser.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Zeit online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www.zeit.de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gesellschaft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zeitgeschehen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/2013-06/hochwasser-jahrhundertflut-passau-dresden-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prag</a:t>
            </a:r>
            <a:endParaRPr lang="de-DE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Julke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R. (2025, 22.04.). Der Stadtrat tagte: Für 2025 und 2026 hat Leipzig jetzt einen Hitzeaktionsplan + Video. </a:t>
            </a:r>
            <a:r>
              <a:rPr lang="de-DE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Leipziger Zeitung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www.l-iz.de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politik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leipzig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/2025/04/der-stadtrat-tagte-2025-2026-leipzig-hitzeaktionsplan-video-622704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Kempner, A. (2025, 02.07.).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37,3 Grad in Leipzig: Der Sommer startet außergewöhnlich heiß. </a:t>
            </a:r>
            <a:r>
              <a:rPr lang="de-DE" sz="12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Leipziger Volkszeitung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https://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www.lvz.de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/lokales/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leipzig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/36-5-grad-hitze-in-leipzig-sommer-startet-schon-aussergewoehnlich-heiss-U3KJSH5WMJD5BDDFUA7KQXIWIM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.html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20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Nennt Ideen und Gedanken zur Leitfrage.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Plenum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Schlagworte können gesammelt und im Verlauf der Einheit erweitert werden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Sammlung auf Moderationskarten, an Tafel oder digital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81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(Brainstorming):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Definiert den Begriff Extremwetterereignis in eigenen Worten.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Vergleicht die Ergebnisse mit der Definition aus der Präsentation.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7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Wetterereignisse, die vom durchschnittlichen Wetter abweichen, werden als extrem bezeichnet. Das können außergewöhnliche Niederschläge, Temperaturen und/oder Winde sein: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sehr große Regenmengen innerhalb kurzer Zeiträume (Starkregen).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längere Zeiträume mit sehr geringen Niederschlägen (Trockenheit).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langanhaltend hohe Temperaturen über 30 Grad Celsius (Hitze).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ungewöhnlich tiefe Temperaturen insbesondere über einen längeren Zeitraum (Kältewelle).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Wind mit hohen Geschwindigkeiten oder ausgeprägten Böen,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hohe Schneemengen oder Hagel.</a:t>
            </a:r>
          </a:p>
          <a:p>
            <a:r>
              <a:rPr lang="de-DE" dirty="0"/>
              <a:t>Kennzeichnend ist, dass die Einschätzung „extrem“ vom Ort abhängig ist – so ist ein Schneefall von 20 cm in Leipzig „extrem“, jedoch trifft das nicht am Fichtelberg zu. </a:t>
            </a:r>
          </a:p>
          <a:p>
            <a:r>
              <a:rPr lang="de-DE" dirty="0"/>
              <a:t>Ein weiterer Faktor ist die Wirkung: Folgen von Extremereignissen können Überflutungen, Hochwasser aber auch Niedrigwasser sein, die häufig Schäden verursachen. Das liegt daran, dass weder die Natur noch der Mensch mit seiner Infrastruktur darauf eingestellt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01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Aufgabe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(Think-Pair-Share): siehe Folie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Arbeitsblätter: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Extremwetter_Duerre_AB.pdf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Extremwetter_Hitze_AB.pdf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Extremwetter_Starkregen_AB.pdf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Extremwetter_ConceptMap_AB.pdf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691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(Plenum)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Stellt eure Concept Maps in einem Galeriespaziergang vor. (Share)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Erweitert die Antworten auf die Leitfrage durch die neu erlernten Inhalte.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71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75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BB14-E0A1-B7CD-EBD7-5011404B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8F1DC2-1462-EA6F-83AA-BCDB03ED3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F729D5-E9EC-9758-4EF9-8BB5A3DFA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haben und in der letzten Stunde mit den Merkmalen von Extremwetterereignisse und deren Folgen auseinandergesetzt. Im Zentrum der heutigen Stunde steht die Klimaanpassung.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Aufgabe: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Stellt Vermutungen auf, welche Unterschiede und Gemeinsamkeiten zwischen Klimaschutz und Klimaanpassung bestehen.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F0DC-B45F-71FE-A06A-3D3100A66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AF31D-693B-44F2-AA43-388B995058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19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CB7C0-4756-35C2-793C-CA8B0A0964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600" y="2948400"/>
            <a:ext cx="10567188" cy="1477328"/>
          </a:xfrm>
          <a:noFill/>
        </p:spPr>
        <p:txBody>
          <a:bodyPr wrap="square" rIns="0" bIns="0" anchor="t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2407A3-4C15-0B3D-AEDC-62E7955AC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00" y="2156400"/>
            <a:ext cx="10576578" cy="332858"/>
          </a:xfrm>
        </p:spPr>
        <p:txBody>
          <a:bodyPr anchor="b" anchorCtr="0"/>
          <a:lstStyle>
            <a:lvl1pPr marL="0" indent="0" algn="l">
              <a:buNone/>
              <a:defRPr sz="1800" b="0" kern="600" cap="all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B258BE-2D13-DF6E-5140-B79307AE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756" y="359664"/>
            <a:ext cx="2380422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 userDrawn="1">
          <p15:clr>
            <a:srgbClr val="FBAE40"/>
          </p15:clr>
        </p15:guide>
        <p15:guide id="2" orient="horz" pos="18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000" y="2001600"/>
            <a:ext cx="51408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91A8B4D6-317D-47AA-762C-62E1DDB17C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2400" y="2001600"/>
            <a:ext cx="51408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94EC61-0CC4-3BC3-0FAD-8BD31B19280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35FBE6D-DA4F-9432-5AF6-C5F974B083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ADBA60-C33A-B4D2-6072-B913BACB8A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3" orient="horz" pos="125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001600"/>
            <a:ext cx="282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91A8B4D6-317D-47AA-762C-62E1DDB17C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600" y="2001600"/>
            <a:ext cx="282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F50B2D31-D518-147A-4D74-6C3388E9FD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2400" y="2002825"/>
            <a:ext cx="282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C8AB8D83-A09B-B6DE-797D-F129D10B29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0800" y="2001600"/>
            <a:ext cx="282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BC5274-DF22-FC69-D8B4-3313C8D3707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B19C6E7-E47B-572D-DFCC-188734BBA7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C05A750-33C4-0018-755B-1D978FB58D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3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3" orient="horz" pos="1259">
          <p15:clr>
            <a:srgbClr val="FBAE40"/>
          </p15:clr>
        </p15:guide>
        <p15:guide id="4" pos="1784" userDrawn="1">
          <p15:clr>
            <a:srgbClr val="FBAE40"/>
          </p15:clr>
        </p15:guide>
        <p15:guide id="5" pos="1964" userDrawn="1">
          <p15:clr>
            <a:srgbClr val="FBAE40"/>
          </p15:clr>
        </p15:guide>
        <p15:guide id="6" pos="5897" userDrawn="1">
          <p15:clr>
            <a:srgbClr val="FBAE40"/>
          </p15:clr>
        </p15:guide>
        <p15:guide id="7" pos="57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538" cy="32832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91A8B4D6-317D-47AA-762C-62E1DDB17C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1600" y="0"/>
            <a:ext cx="5950800" cy="32832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F50B2D31-D518-147A-4D74-6C3388E9FD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2400" y="3574800"/>
            <a:ext cx="5950800" cy="32832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C8AB8D83-A09B-B6DE-797D-F129D10B29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574800"/>
            <a:ext cx="5950800" cy="3283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88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3" orient="horz" pos="2069" userDrawn="1">
          <p15:clr>
            <a:srgbClr val="FBAE40"/>
          </p15:clr>
        </p15:guide>
        <p15:guide id="8" orient="horz" pos="22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9910714B-60D1-D509-81E2-55926F8298A0}"/>
              </a:ext>
            </a:extLst>
          </p:cNvPr>
          <p:cNvSpPr>
            <a:spLocks noGrp="1"/>
          </p:cNvSpPr>
          <p:nvPr>
            <p:ph type="media" sz="quarter" idx="2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90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e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976358-A101-FDE2-5583-FB958996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000" y="2001600"/>
            <a:ext cx="3330000" cy="4039200"/>
          </a:xfrm>
          <a:solidFill>
            <a:schemeClr val="accent1"/>
          </a:solidFill>
        </p:spPr>
        <p:txBody>
          <a:bodyPr lIns="180000" tIns="158400" rIns="180000" bIns="1584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23B1A437-237A-3F32-B422-DC2767FAB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800" y="2001600"/>
            <a:ext cx="3330000" cy="4039200"/>
          </a:xfrm>
          <a:solidFill>
            <a:schemeClr val="accent2"/>
          </a:solidFill>
        </p:spPr>
        <p:txBody>
          <a:bodyPr lIns="180000" tIns="158400" rIns="180000" bIns="1584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D4695FD-FD55-6CEC-31DD-060BBDE9D3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9600" y="2001600"/>
            <a:ext cx="3330000" cy="4039200"/>
          </a:xfrm>
          <a:solidFill>
            <a:schemeClr val="accent3"/>
          </a:solidFill>
        </p:spPr>
        <p:txBody>
          <a:bodyPr lIns="180000" tIns="158400" rIns="180000" bIns="1584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ED055FB-7396-7D6C-7F8A-3EA201FC16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F252804-4C5E-A797-9D68-E9E4B501DF3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D5A593D-4961-6FD4-F558-B72A71634E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1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9" userDrawn="1">
          <p15:clr>
            <a:srgbClr val="FBAE40"/>
          </p15:clr>
        </p15:guide>
        <p15:guide id="2" pos="4889" userDrawn="1">
          <p15:clr>
            <a:srgbClr val="FBAE40"/>
          </p15:clr>
        </p15:guide>
        <p15:guide id="3" orient="horz" pos="1259">
          <p15:clr>
            <a:srgbClr val="FBAE40"/>
          </p15:clr>
        </p15:guide>
        <p15:guide id="4" pos="2611" userDrawn="1">
          <p15:clr>
            <a:srgbClr val="FBAE40"/>
          </p15:clr>
        </p15:guide>
        <p15:guide id="5" pos="278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E96B8DD-2037-A7D3-5171-B835ED354C1D}"/>
              </a:ext>
            </a:extLst>
          </p:cNvPr>
          <p:cNvSpPr/>
          <p:nvPr userDrawn="1"/>
        </p:nvSpPr>
        <p:spPr>
          <a:xfrm>
            <a:off x="810000" y="813600"/>
            <a:ext cx="10569600" cy="5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A078D5-2556-C1D8-84E6-8F329DABF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200" y="813245"/>
            <a:ext cx="6125144" cy="5228780"/>
          </a:xfrm>
        </p:spPr>
        <p:txBody>
          <a:bodyPr lIns="0" tIns="720000" bIns="720000" anchor="ctr" anchorCtr="0"/>
          <a:lstStyle>
            <a:lvl1pPr>
              <a:spcAft>
                <a:spcPts val="1600"/>
              </a:spcAft>
              <a:defRPr sz="22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000" b="1">
                <a:solidFill>
                  <a:schemeClr val="accent2"/>
                </a:solidFill>
              </a:defRPr>
            </a:lvl2pPr>
            <a:lvl3pPr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000" b="1">
                <a:solidFill>
                  <a:schemeClr val="accent2"/>
                </a:solidFill>
              </a:defRPr>
            </a:lvl5pPr>
            <a:lvl6pPr>
              <a:spcAft>
                <a:spcPts val="0"/>
              </a:spcAft>
              <a:defRPr sz="1000" b="1">
                <a:solidFill>
                  <a:schemeClr val="accent2"/>
                </a:solidFill>
              </a:defRPr>
            </a:lvl6pPr>
            <a:lvl7pPr>
              <a:spcAft>
                <a:spcPts val="0"/>
              </a:spcAft>
              <a:defRPr sz="1000" b="1">
                <a:solidFill>
                  <a:schemeClr val="accent2"/>
                </a:solidFill>
              </a:defRPr>
            </a:lvl7pPr>
            <a:lvl8pPr>
              <a:spcAft>
                <a:spcPts val="0"/>
              </a:spcAft>
              <a:defRPr sz="1000" b="1">
                <a:solidFill>
                  <a:schemeClr val="accent2"/>
                </a:solidFill>
              </a:defRPr>
            </a:lvl8pPr>
            <a:lvl9pPr>
              <a:spcAft>
                <a:spcPts val="0"/>
              </a:spcAft>
              <a:defRPr sz="10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6F28E22-2DFD-E253-12DE-08BB7455D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0855" y="3807941"/>
            <a:ext cx="1216516" cy="1386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D36D6A-C0B1-3C26-5DF4-2FB6233F1D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27B0F9-0199-C256-02A7-233FBD3FAE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6B2947-EF1D-690E-7E6F-F6B588B24A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5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3C102271-36D2-C644-4B30-B64A74F4473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11212" y="2430780"/>
            <a:ext cx="10569600" cy="3612955"/>
          </a:xfrm>
        </p:spPr>
        <p:txBody>
          <a:bodyPr tIns="0"/>
          <a:lstStyle/>
          <a:p>
            <a:endParaRPr lang="de-DE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CC1A110-36CA-A5A3-9AD7-07A80C6FE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000" y="2001599"/>
            <a:ext cx="10569600" cy="4272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A1FE8A-B077-8064-7105-30449CC14AD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622510-1DB6-2939-649B-7ED180A2DAC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727C02-C06E-93CD-21E2-EB402AC4ED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8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59">
          <p15:clr>
            <a:srgbClr val="FBAE40"/>
          </p15:clr>
        </p15:guide>
        <p15:guide id="4" orient="horz" pos="153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34FB5-2EC7-D4B1-8035-B3DE806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3383D72-422B-6572-35F1-1E670D1F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3BF694-A59C-E305-37DA-5B53AC18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F7D4218-DB7A-EDE6-EEDB-50198290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20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4A208B-F079-F978-AD21-45AB032A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A820FD-4EF4-BC60-8FC9-94786553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AB3AEE-05A5-4E33-722E-3D5D8A41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D25BA1F-7CE6-1BE9-5502-AFCF3FC01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988" y="683022"/>
            <a:ext cx="1544400" cy="562032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4A99F93-CB0A-1FD2-B687-AAEB8201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C0D2FF-83B2-6AD2-2529-E06815B8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AF39FB-0751-D122-F77A-E54D5697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22F8DAB-1757-37A9-6E6E-2289884355EA}"/>
              </a:ext>
            </a:extLst>
          </p:cNvPr>
          <p:cNvSpPr/>
          <p:nvPr userDrawn="1"/>
        </p:nvSpPr>
        <p:spPr>
          <a:xfrm>
            <a:off x="0" y="0"/>
            <a:ext cx="12193200" cy="16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CB7C0-4756-35C2-793C-CA8B0A0964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600" y="2948400"/>
            <a:ext cx="10567188" cy="1476000"/>
          </a:xfrm>
          <a:noFill/>
        </p:spPr>
        <p:txBody>
          <a:bodyPr wrap="square" rIns="0" bIns="0" anchor="t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2407A3-4C15-0B3D-AEDC-62E7955AC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00" y="2156400"/>
            <a:ext cx="10576578" cy="332858"/>
          </a:xfrm>
        </p:spPr>
        <p:txBody>
          <a:bodyPr anchor="b" anchorCtr="0"/>
          <a:lstStyle>
            <a:lvl1pPr marL="0" indent="0" algn="l">
              <a:buNone/>
              <a:defRPr sz="1800" b="0" kern="600" cap="all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B258BE-2D13-DF6E-5140-B79307AED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756" y="359664"/>
            <a:ext cx="2380422" cy="8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2" orient="horz" pos="15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34FB5-2EC7-D4B1-8035-B3DE806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125B48-9E35-8595-B813-2436D700F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260" y="5009653"/>
            <a:ext cx="1480930" cy="1049154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9DDE29E-1873-75BD-7492-2C8B77A7E0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75658" y="5075680"/>
            <a:ext cx="612000" cy="943169"/>
            <a:chOff x="5399611" y="2662564"/>
            <a:chExt cx="1107745" cy="1707175"/>
          </a:xfrm>
        </p:grpSpPr>
        <p:grpSp>
          <p:nvGrpSpPr>
            <p:cNvPr id="6" name="Grafik 3">
              <a:extLst>
                <a:ext uri="{FF2B5EF4-FFF2-40B4-BE49-F238E27FC236}">
                  <a16:creationId xmlns:a16="http://schemas.microsoft.com/office/drawing/2014/main" id="{05449DAB-4C02-CE52-72B3-347054020A80}"/>
                </a:ext>
              </a:extLst>
            </p:cNvPr>
            <p:cNvGrpSpPr/>
            <p:nvPr/>
          </p:nvGrpSpPr>
          <p:grpSpPr>
            <a:xfrm>
              <a:off x="5399611" y="3290536"/>
              <a:ext cx="1101595" cy="1079203"/>
              <a:chOff x="5399611" y="3290536"/>
              <a:chExt cx="1101595" cy="1079203"/>
            </a:xfrm>
            <a:solidFill>
              <a:srgbClr val="1E8E2C"/>
            </a:solidFill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6EEBBF7A-BBBA-0BA2-E852-0EA3D8EA095A}"/>
                  </a:ext>
                </a:extLst>
              </p:cNvPr>
              <p:cNvSpPr/>
              <p:nvPr/>
            </p:nvSpPr>
            <p:spPr>
              <a:xfrm>
                <a:off x="6271016" y="3909548"/>
                <a:ext cx="223302" cy="153734"/>
              </a:xfrm>
              <a:custGeom>
                <a:avLst/>
                <a:gdLst>
                  <a:gd name="csX0" fmla="*/ 124307 w 223302"/>
                  <a:gd name="csY0" fmla="*/ 153734 h 153734"/>
                  <a:gd name="csX1" fmla="*/ 98 w 223302"/>
                  <a:gd name="csY1" fmla="*/ 0 h 153734"/>
                  <a:gd name="csX2" fmla="*/ 223302 w 223302"/>
                  <a:gd name="csY2" fmla="*/ 318 h 153734"/>
                  <a:gd name="csX3" fmla="*/ 177758 w 223302"/>
                  <a:gd name="csY3" fmla="*/ 153223 h 153734"/>
                  <a:gd name="csX4" fmla="*/ 124307 w 223302"/>
                  <a:gd name="csY4" fmla="*/ 153734 h 1537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223302" h="153734">
                    <a:moveTo>
                      <a:pt x="124307" y="153734"/>
                    </a:moveTo>
                    <a:cubicBezTo>
                      <a:pt x="-8047" y="153734"/>
                      <a:pt x="98" y="0"/>
                      <a:pt x="98" y="0"/>
                    </a:cubicBezTo>
                    <a:lnTo>
                      <a:pt x="223302" y="318"/>
                    </a:lnTo>
                    <a:cubicBezTo>
                      <a:pt x="215703" y="54533"/>
                      <a:pt x="200797" y="105453"/>
                      <a:pt x="177758" y="153223"/>
                    </a:cubicBezTo>
                    <a:cubicBezTo>
                      <a:pt x="177758" y="153223"/>
                      <a:pt x="159941" y="153734"/>
                      <a:pt x="124307" y="153734"/>
                    </a:cubicBez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56DCE872-9743-7805-1857-6CC3EA2C99DF}"/>
                  </a:ext>
                </a:extLst>
              </p:cNvPr>
              <p:cNvSpPr/>
              <p:nvPr/>
            </p:nvSpPr>
            <p:spPr>
              <a:xfrm>
                <a:off x="5478175" y="4112152"/>
                <a:ext cx="845578" cy="257587"/>
              </a:xfrm>
              <a:custGeom>
                <a:avLst/>
                <a:gdLst>
                  <a:gd name="csX0" fmla="*/ 845578 w 845578"/>
                  <a:gd name="csY0" fmla="*/ 115276 h 257587"/>
                  <a:gd name="csX1" fmla="*/ 471425 w 845578"/>
                  <a:gd name="csY1" fmla="*/ 257587 h 257587"/>
                  <a:gd name="csX2" fmla="*/ 0 w 845578"/>
                  <a:gd name="csY2" fmla="*/ 849 h 257587"/>
                  <a:gd name="csX3" fmla="*/ 730835 w 845578"/>
                  <a:gd name="csY3" fmla="*/ 0 h 257587"/>
                  <a:gd name="csX4" fmla="*/ 845578 w 845578"/>
                  <a:gd name="csY4" fmla="*/ 115276 h 2575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45578" h="257587">
                    <a:moveTo>
                      <a:pt x="845578" y="115276"/>
                    </a:moveTo>
                    <a:cubicBezTo>
                      <a:pt x="747447" y="203583"/>
                      <a:pt x="615948" y="257587"/>
                      <a:pt x="471425" y="257587"/>
                    </a:cubicBezTo>
                    <a:cubicBezTo>
                      <a:pt x="272233" y="257587"/>
                      <a:pt x="96444" y="154519"/>
                      <a:pt x="0" y="849"/>
                    </a:cubicBezTo>
                    <a:lnTo>
                      <a:pt x="730835" y="0"/>
                    </a:lnTo>
                    <a:lnTo>
                      <a:pt x="845578" y="115276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9FBD460D-0941-5695-6BA1-D4E13873820E}"/>
                  </a:ext>
                </a:extLst>
              </p:cNvPr>
              <p:cNvSpPr/>
              <p:nvPr/>
            </p:nvSpPr>
            <p:spPr>
              <a:xfrm>
                <a:off x="5399611" y="3804683"/>
                <a:ext cx="755438" cy="257582"/>
              </a:xfrm>
              <a:custGeom>
                <a:avLst/>
                <a:gdLst>
                  <a:gd name="csX0" fmla="*/ 501929 w 755438"/>
                  <a:gd name="csY0" fmla="*/ 0 h 257582"/>
                  <a:gd name="csX1" fmla="*/ 755439 w 755438"/>
                  <a:gd name="csY1" fmla="*/ 257582 h 257582"/>
                  <a:gd name="csX2" fmla="*/ 51497 w 755438"/>
                  <a:gd name="csY2" fmla="*/ 257277 h 257582"/>
                  <a:gd name="csX3" fmla="*/ 210 w 755438"/>
                  <a:gd name="csY3" fmla="*/ 32395 h 257582"/>
                  <a:gd name="csX4" fmla="*/ 0 w 755438"/>
                  <a:gd name="csY4" fmla="*/ 340 h 257582"/>
                  <a:gd name="csX5" fmla="*/ 501929 w 755438"/>
                  <a:gd name="csY5" fmla="*/ 0 h 2575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755438" h="257582">
                    <a:moveTo>
                      <a:pt x="501929" y="0"/>
                    </a:moveTo>
                    <a:lnTo>
                      <a:pt x="755439" y="257582"/>
                    </a:lnTo>
                    <a:lnTo>
                      <a:pt x="51497" y="257277"/>
                    </a:lnTo>
                    <a:cubicBezTo>
                      <a:pt x="18588" y="188944"/>
                      <a:pt x="210" y="112738"/>
                      <a:pt x="210" y="32395"/>
                    </a:cubicBezTo>
                    <a:lnTo>
                      <a:pt x="0" y="340"/>
                    </a:lnTo>
                    <a:lnTo>
                      <a:pt x="501929" y="0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9C82A2-ABCD-30E4-4358-247BFB5690EC}"/>
                  </a:ext>
                </a:extLst>
              </p:cNvPr>
              <p:cNvSpPr/>
              <p:nvPr/>
            </p:nvSpPr>
            <p:spPr>
              <a:xfrm>
                <a:off x="5399611" y="3493819"/>
                <a:ext cx="454077" cy="260976"/>
              </a:xfrm>
              <a:custGeom>
                <a:avLst/>
                <a:gdLst>
                  <a:gd name="csX0" fmla="*/ 210 w 454077"/>
                  <a:gd name="csY0" fmla="*/ 260976 h 260976"/>
                  <a:gd name="csX1" fmla="*/ 0 w 454077"/>
                  <a:gd name="csY1" fmla="*/ 0 h 260976"/>
                  <a:gd name="csX2" fmla="*/ 191405 w 454077"/>
                  <a:gd name="csY2" fmla="*/ 0 h 260976"/>
                  <a:gd name="csX3" fmla="*/ 454078 w 454077"/>
                  <a:gd name="csY3" fmla="*/ 260976 h 260976"/>
                  <a:gd name="csX4" fmla="*/ 210 w 454077"/>
                  <a:gd name="csY4" fmla="*/ 260976 h 26097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54077" h="260976">
                    <a:moveTo>
                      <a:pt x="210" y="260976"/>
                    </a:moveTo>
                    <a:lnTo>
                      <a:pt x="0" y="0"/>
                    </a:lnTo>
                    <a:lnTo>
                      <a:pt x="191405" y="0"/>
                    </a:lnTo>
                    <a:lnTo>
                      <a:pt x="454078" y="260976"/>
                    </a:lnTo>
                    <a:lnTo>
                      <a:pt x="210" y="260976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6BED88ED-4DA9-B0ED-DAC1-8251A85F641B}"/>
                  </a:ext>
                </a:extLst>
              </p:cNvPr>
              <p:cNvSpPr/>
              <p:nvPr/>
            </p:nvSpPr>
            <p:spPr>
              <a:xfrm>
                <a:off x="5399611" y="3302754"/>
                <a:ext cx="141262" cy="141263"/>
              </a:xfrm>
              <a:custGeom>
                <a:avLst/>
                <a:gdLst>
                  <a:gd name="csX0" fmla="*/ 0 w 141262"/>
                  <a:gd name="csY0" fmla="*/ 0 h 141263"/>
                  <a:gd name="csX1" fmla="*/ 141263 w 141262"/>
                  <a:gd name="csY1" fmla="*/ 141263 h 141263"/>
                  <a:gd name="csX2" fmla="*/ 210 w 141262"/>
                  <a:gd name="csY2" fmla="*/ 141008 h 141263"/>
                  <a:gd name="csX3" fmla="*/ 0 w 141262"/>
                  <a:gd name="csY3" fmla="*/ 0 h 1412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41262" h="141263">
                    <a:moveTo>
                      <a:pt x="0" y="0"/>
                    </a:moveTo>
                    <a:lnTo>
                      <a:pt x="141263" y="141263"/>
                    </a:lnTo>
                    <a:lnTo>
                      <a:pt x="210" y="14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5A11C5E-7A10-F08B-CBE2-FD75D9837DBA}"/>
                  </a:ext>
                </a:extLst>
              </p:cNvPr>
              <p:cNvSpPr/>
              <p:nvPr/>
            </p:nvSpPr>
            <p:spPr>
              <a:xfrm>
                <a:off x="5686067" y="3290536"/>
                <a:ext cx="813310" cy="154752"/>
              </a:xfrm>
              <a:custGeom>
                <a:avLst/>
                <a:gdLst>
                  <a:gd name="csX0" fmla="*/ 813105 w 813310"/>
                  <a:gd name="csY0" fmla="*/ 0 h 154752"/>
                  <a:gd name="csX1" fmla="*/ 652 w 813310"/>
                  <a:gd name="csY1" fmla="*/ 0 h 154752"/>
                  <a:gd name="csX2" fmla="*/ 114680 w 813310"/>
                  <a:gd name="csY2" fmla="*/ 154400 h 154752"/>
                  <a:gd name="csX3" fmla="*/ 813311 w 813310"/>
                  <a:gd name="csY3" fmla="*/ 154752 h 154752"/>
                  <a:gd name="csX4" fmla="*/ 813105 w 813310"/>
                  <a:gd name="csY4" fmla="*/ 0 h 154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813310" h="154752">
                    <a:moveTo>
                      <a:pt x="813105" y="0"/>
                    </a:moveTo>
                    <a:lnTo>
                      <a:pt x="652" y="0"/>
                    </a:lnTo>
                    <a:cubicBezTo>
                      <a:pt x="652" y="0"/>
                      <a:pt x="-15638" y="154400"/>
                      <a:pt x="114680" y="154400"/>
                    </a:cubicBezTo>
                    <a:cubicBezTo>
                      <a:pt x="244998" y="154400"/>
                      <a:pt x="813311" y="154752"/>
                      <a:pt x="813311" y="154752"/>
                    </a:cubicBezTo>
                    <a:lnTo>
                      <a:pt x="813105" y="0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F456D713-15D6-3D8D-2C8E-4C6E7FB48619}"/>
                  </a:ext>
                </a:extLst>
              </p:cNvPr>
              <p:cNvSpPr/>
              <p:nvPr/>
            </p:nvSpPr>
            <p:spPr>
              <a:xfrm>
                <a:off x="5980575" y="3595970"/>
                <a:ext cx="520631" cy="154752"/>
              </a:xfrm>
              <a:custGeom>
                <a:avLst/>
                <a:gdLst>
                  <a:gd name="csX0" fmla="*/ 125943 w 520631"/>
                  <a:gd name="csY0" fmla="*/ 154753 h 154752"/>
                  <a:gd name="csX1" fmla="*/ 37 w 520631"/>
                  <a:gd name="csY1" fmla="*/ 0 h 154752"/>
                  <a:gd name="csX2" fmla="*/ 519953 w 520631"/>
                  <a:gd name="csY2" fmla="*/ 0 h 154752"/>
                  <a:gd name="csX3" fmla="*/ 520632 w 520631"/>
                  <a:gd name="csY3" fmla="*/ 154753 h 154752"/>
                  <a:gd name="csX4" fmla="*/ 125943 w 520631"/>
                  <a:gd name="csY4" fmla="*/ 154753 h 154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20631" h="154752">
                    <a:moveTo>
                      <a:pt x="125943" y="154753"/>
                    </a:moveTo>
                    <a:cubicBezTo>
                      <a:pt x="-5732" y="154753"/>
                      <a:pt x="37" y="0"/>
                      <a:pt x="37" y="0"/>
                    </a:cubicBezTo>
                    <a:lnTo>
                      <a:pt x="519953" y="0"/>
                    </a:lnTo>
                    <a:lnTo>
                      <a:pt x="520632" y="154753"/>
                    </a:lnTo>
                    <a:lnTo>
                      <a:pt x="125943" y="154753"/>
                    </a:lnTo>
                    <a:close/>
                  </a:path>
                </a:pathLst>
              </a:custGeom>
              <a:solidFill>
                <a:srgbClr val="1E8E2C"/>
              </a:solidFill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afik 3">
              <a:extLst>
                <a:ext uri="{FF2B5EF4-FFF2-40B4-BE49-F238E27FC236}">
                  <a16:creationId xmlns:a16="http://schemas.microsoft.com/office/drawing/2014/main" id="{6E2998E7-A8AE-6242-2939-18ABF24A8874}"/>
                </a:ext>
              </a:extLst>
            </p:cNvPr>
            <p:cNvGrpSpPr/>
            <p:nvPr/>
          </p:nvGrpSpPr>
          <p:grpSpPr>
            <a:xfrm>
              <a:off x="5405124" y="2662564"/>
              <a:ext cx="1102232" cy="198346"/>
              <a:chOff x="5405124" y="2662564"/>
              <a:chExt cx="1102232" cy="198346"/>
            </a:xfrm>
            <a:solidFill>
              <a:schemeClr val="tx1"/>
            </a:solidFill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DFF95F78-965A-0A39-ACF8-200FB62F83C7}"/>
                  </a:ext>
                </a:extLst>
              </p:cNvPr>
              <p:cNvSpPr/>
              <p:nvPr/>
            </p:nvSpPr>
            <p:spPr>
              <a:xfrm>
                <a:off x="5405124" y="2668470"/>
                <a:ext cx="113605" cy="187332"/>
              </a:xfrm>
              <a:custGeom>
                <a:avLst/>
                <a:gdLst>
                  <a:gd name="csX0" fmla="*/ 91057 w 113605"/>
                  <a:gd name="csY0" fmla="*/ 38431 h 187332"/>
                  <a:gd name="csX1" fmla="*/ 59652 w 113605"/>
                  <a:gd name="csY1" fmla="*/ 18835 h 187332"/>
                  <a:gd name="csX2" fmla="*/ 29612 w 113605"/>
                  <a:gd name="csY2" fmla="*/ 46866 h 187332"/>
                  <a:gd name="csX3" fmla="*/ 41081 w 113605"/>
                  <a:gd name="csY3" fmla="*/ 66457 h 187332"/>
                  <a:gd name="csX4" fmla="*/ 55282 w 113605"/>
                  <a:gd name="csY4" fmla="*/ 74077 h 187332"/>
                  <a:gd name="csX5" fmla="*/ 61017 w 113605"/>
                  <a:gd name="csY5" fmla="*/ 76797 h 187332"/>
                  <a:gd name="csX6" fmla="*/ 66752 w 113605"/>
                  <a:gd name="csY6" fmla="*/ 79247 h 187332"/>
                  <a:gd name="csX7" fmla="*/ 72487 w 113605"/>
                  <a:gd name="csY7" fmla="*/ 81696 h 187332"/>
                  <a:gd name="csX8" fmla="*/ 113606 w 113605"/>
                  <a:gd name="csY8" fmla="*/ 131491 h 187332"/>
                  <a:gd name="csX9" fmla="*/ 56374 w 113605"/>
                  <a:gd name="csY9" fmla="*/ 187333 h 187332"/>
                  <a:gd name="csX10" fmla="*/ 0 w 113605"/>
                  <a:gd name="csY10" fmla="*/ 140743 h 187332"/>
                  <a:gd name="csX11" fmla="*/ 19566 w 113605"/>
                  <a:gd name="csY11" fmla="*/ 135300 h 187332"/>
                  <a:gd name="csX12" fmla="*/ 56101 w 113605"/>
                  <a:gd name="csY12" fmla="*/ 168497 h 187332"/>
                  <a:gd name="csX13" fmla="*/ 93244 w 113605"/>
                  <a:gd name="csY13" fmla="*/ 132851 h 187332"/>
                  <a:gd name="csX14" fmla="*/ 78222 w 113605"/>
                  <a:gd name="csY14" fmla="*/ 107002 h 187332"/>
                  <a:gd name="csX15" fmla="*/ 62383 w 113605"/>
                  <a:gd name="csY15" fmla="*/ 98838 h 187332"/>
                  <a:gd name="csX16" fmla="*/ 56921 w 113605"/>
                  <a:gd name="csY16" fmla="*/ 96117 h 187332"/>
                  <a:gd name="csX17" fmla="*/ 51459 w 113605"/>
                  <a:gd name="csY17" fmla="*/ 93669 h 187332"/>
                  <a:gd name="csX18" fmla="*/ 45997 w 113605"/>
                  <a:gd name="csY18" fmla="*/ 91219 h 187332"/>
                  <a:gd name="csX19" fmla="*/ 9249 w 113605"/>
                  <a:gd name="csY19" fmla="*/ 46322 h 187332"/>
                  <a:gd name="csX20" fmla="*/ 60198 w 113605"/>
                  <a:gd name="csY20" fmla="*/ 0 h 187332"/>
                  <a:gd name="csX21" fmla="*/ 107089 w 113605"/>
                  <a:gd name="csY21" fmla="*/ 28091 h 187332"/>
                  <a:gd name="csX22" fmla="*/ 91057 w 113605"/>
                  <a:gd name="csY22" fmla="*/ 38431 h 187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13605" h="187332">
                    <a:moveTo>
                      <a:pt x="91057" y="38431"/>
                    </a:moveTo>
                    <a:cubicBezTo>
                      <a:pt x="81772" y="23737"/>
                      <a:pt x="73852" y="18835"/>
                      <a:pt x="59652" y="18835"/>
                    </a:cubicBezTo>
                    <a:cubicBezTo>
                      <a:pt x="42720" y="18835"/>
                      <a:pt x="29612" y="30812"/>
                      <a:pt x="29612" y="46866"/>
                    </a:cubicBezTo>
                    <a:cubicBezTo>
                      <a:pt x="29612" y="54757"/>
                      <a:pt x="33435" y="61288"/>
                      <a:pt x="41081" y="66457"/>
                    </a:cubicBezTo>
                    <a:cubicBezTo>
                      <a:pt x="45451" y="69179"/>
                      <a:pt x="50094" y="71900"/>
                      <a:pt x="55282" y="74077"/>
                    </a:cubicBezTo>
                    <a:lnTo>
                      <a:pt x="61017" y="76797"/>
                    </a:lnTo>
                    <a:lnTo>
                      <a:pt x="66752" y="79247"/>
                    </a:lnTo>
                    <a:lnTo>
                      <a:pt x="72487" y="81696"/>
                    </a:lnTo>
                    <a:cubicBezTo>
                      <a:pt x="101659" y="94485"/>
                      <a:pt x="113606" y="108906"/>
                      <a:pt x="113606" y="131491"/>
                    </a:cubicBezTo>
                    <a:cubicBezTo>
                      <a:pt x="113606" y="162783"/>
                      <a:pt x="88599" y="187333"/>
                      <a:pt x="56374" y="187333"/>
                    </a:cubicBezTo>
                    <a:cubicBezTo>
                      <a:pt x="27167" y="187333"/>
                      <a:pt x="7073" y="170651"/>
                      <a:pt x="0" y="140743"/>
                    </a:cubicBezTo>
                    <a:lnTo>
                      <a:pt x="19566" y="135300"/>
                    </a:lnTo>
                    <a:cubicBezTo>
                      <a:pt x="24453" y="157069"/>
                      <a:pt x="36985" y="168497"/>
                      <a:pt x="56101" y="168497"/>
                    </a:cubicBezTo>
                    <a:cubicBezTo>
                      <a:pt x="77130" y="168497"/>
                      <a:pt x="93244" y="152987"/>
                      <a:pt x="93244" y="132851"/>
                    </a:cubicBezTo>
                    <a:cubicBezTo>
                      <a:pt x="93244" y="121695"/>
                      <a:pt x="88327" y="113260"/>
                      <a:pt x="78222" y="107002"/>
                    </a:cubicBezTo>
                    <a:cubicBezTo>
                      <a:pt x="73579" y="104009"/>
                      <a:pt x="68390" y="101287"/>
                      <a:pt x="62383" y="98838"/>
                    </a:cubicBezTo>
                    <a:lnTo>
                      <a:pt x="56921" y="96117"/>
                    </a:lnTo>
                    <a:lnTo>
                      <a:pt x="51459" y="93669"/>
                    </a:lnTo>
                    <a:lnTo>
                      <a:pt x="45997" y="91219"/>
                    </a:lnTo>
                    <a:cubicBezTo>
                      <a:pt x="19837" y="79519"/>
                      <a:pt x="9249" y="66730"/>
                      <a:pt x="9249" y="46322"/>
                    </a:cubicBezTo>
                    <a:cubicBezTo>
                      <a:pt x="9249" y="19927"/>
                      <a:pt x="31250" y="0"/>
                      <a:pt x="60198" y="0"/>
                    </a:cubicBezTo>
                    <a:cubicBezTo>
                      <a:pt x="80680" y="0"/>
                      <a:pt x="96229" y="9418"/>
                      <a:pt x="107089" y="28091"/>
                    </a:cubicBezTo>
                    <a:lnTo>
                      <a:pt x="91057" y="38431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6DE45FA4-D161-D925-2897-221D7902DC94}"/>
                  </a:ext>
                </a:extLst>
              </p:cNvPr>
              <p:cNvSpPr/>
              <p:nvPr/>
            </p:nvSpPr>
            <p:spPr>
              <a:xfrm>
                <a:off x="5531688" y="2662564"/>
                <a:ext cx="164934" cy="190136"/>
              </a:xfrm>
              <a:custGeom>
                <a:avLst/>
                <a:gdLst>
                  <a:gd name="csX0" fmla="*/ 113303 w 164934"/>
                  <a:gd name="csY0" fmla="*/ 119968 h 190136"/>
                  <a:gd name="csX1" fmla="*/ 52168 w 164934"/>
                  <a:gd name="csY1" fmla="*/ 119968 h 190136"/>
                  <a:gd name="csX2" fmla="*/ 83143 w 164934"/>
                  <a:gd name="csY2" fmla="*/ 47334 h 190136"/>
                  <a:gd name="csX3" fmla="*/ 113303 w 164934"/>
                  <a:gd name="csY3" fmla="*/ 119968 h 190136"/>
                  <a:gd name="csX4" fmla="*/ 121183 w 164934"/>
                  <a:gd name="csY4" fmla="*/ 138738 h 190136"/>
                  <a:gd name="csX5" fmla="*/ 142648 w 164934"/>
                  <a:gd name="csY5" fmla="*/ 190137 h 190136"/>
                  <a:gd name="csX6" fmla="*/ 164934 w 164934"/>
                  <a:gd name="csY6" fmla="*/ 190137 h 190136"/>
                  <a:gd name="csX7" fmla="*/ 83415 w 164934"/>
                  <a:gd name="csY7" fmla="*/ 0 h 190136"/>
                  <a:gd name="csX8" fmla="*/ 0 w 164934"/>
                  <a:gd name="csY8" fmla="*/ 190137 h 190136"/>
                  <a:gd name="csX9" fmla="*/ 22008 w 164934"/>
                  <a:gd name="csY9" fmla="*/ 190137 h 190136"/>
                  <a:gd name="csX10" fmla="*/ 43745 w 164934"/>
                  <a:gd name="csY10" fmla="*/ 138738 h 190136"/>
                  <a:gd name="csX11" fmla="*/ 121183 w 164934"/>
                  <a:gd name="csY11" fmla="*/ 138738 h 1901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</a:cxnLst>
                <a:rect l="l" t="t" r="r" b="b"/>
                <a:pathLst>
                  <a:path w="164934" h="190136">
                    <a:moveTo>
                      <a:pt x="113303" y="119968"/>
                    </a:moveTo>
                    <a:lnTo>
                      <a:pt x="52168" y="119968"/>
                    </a:lnTo>
                    <a:lnTo>
                      <a:pt x="83143" y="47334"/>
                    </a:lnTo>
                    <a:lnTo>
                      <a:pt x="113303" y="119968"/>
                    </a:lnTo>
                    <a:close/>
                    <a:moveTo>
                      <a:pt x="121183" y="138738"/>
                    </a:moveTo>
                    <a:lnTo>
                      <a:pt x="142648" y="190137"/>
                    </a:lnTo>
                    <a:lnTo>
                      <a:pt x="164934" y="190137"/>
                    </a:lnTo>
                    <a:lnTo>
                      <a:pt x="83415" y="0"/>
                    </a:lnTo>
                    <a:lnTo>
                      <a:pt x="0" y="190137"/>
                    </a:lnTo>
                    <a:lnTo>
                      <a:pt x="22008" y="190137"/>
                    </a:lnTo>
                    <a:lnTo>
                      <a:pt x="43745" y="138738"/>
                    </a:lnTo>
                    <a:lnTo>
                      <a:pt x="121183" y="138738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7BE85B29-EA10-3905-92AD-08E43F8C8FEC}"/>
                  </a:ext>
                </a:extLst>
              </p:cNvPr>
              <p:cNvSpPr/>
              <p:nvPr/>
            </p:nvSpPr>
            <p:spPr>
              <a:xfrm>
                <a:off x="5704422" y="2668470"/>
                <a:ext cx="148491" cy="187332"/>
              </a:xfrm>
              <a:custGeom>
                <a:avLst/>
                <a:gdLst>
                  <a:gd name="csX0" fmla="*/ 148491 w 148491"/>
                  <a:gd name="csY0" fmla="*/ 42784 h 187332"/>
                  <a:gd name="csX1" fmla="*/ 93268 w 148491"/>
                  <a:gd name="csY1" fmla="*/ 18835 h 187332"/>
                  <a:gd name="csX2" fmla="*/ 20362 w 148491"/>
                  <a:gd name="csY2" fmla="*/ 93669 h 187332"/>
                  <a:gd name="csX3" fmla="*/ 93812 w 148491"/>
                  <a:gd name="csY3" fmla="*/ 168497 h 187332"/>
                  <a:gd name="csX4" fmla="*/ 148491 w 148491"/>
                  <a:gd name="csY4" fmla="*/ 144824 h 187332"/>
                  <a:gd name="csX5" fmla="*/ 148491 w 148491"/>
                  <a:gd name="csY5" fmla="*/ 169844 h 187332"/>
                  <a:gd name="csX6" fmla="*/ 94356 w 148491"/>
                  <a:gd name="csY6" fmla="*/ 187333 h 187332"/>
                  <a:gd name="csX7" fmla="*/ 0 w 148491"/>
                  <a:gd name="csY7" fmla="*/ 94213 h 187332"/>
                  <a:gd name="csX8" fmla="*/ 94628 w 148491"/>
                  <a:gd name="csY8" fmla="*/ 0 h 187332"/>
                  <a:gd name="csX9" fmla="*/ 148491 w 148491"/>
                  <a:gd name="csY9" fmla="*/ 17759 h 187332"/>
                  <a:gd name="csX10" fmla="*/ 148491 w 148491"/>
                  <a:gd name="csY10" fmla="*/ 42784 h 187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48491" h="187332">
                    <a:moveTo>
                      <a:pt x="148491" y="42784"/>
                    </a:moveTo>
                    <a:cubicBezTo>
                      <a:pt x="130809" y="25914"/>
                      <a:pt x="114215" y="18835"/>
                      <a:pt x="93268" y="18835"/>
                    </a:cubicBezTo>
                    <a:cubicBezTo>
                      <a:pt x="53823" y="18835"/>
                      <a:pt x="20362" y="53124"/>
                      <a:pt x="20362" y="93669"/>
                    </a:cubicBezTo>
                    <a:cubicBezTo>
                      <a:pt x="20362" y="135029"/>
                      <a:pt x="53279" y="168497"/>
                      <a:pt x="93812" y="168497"/>
                    </a:cubicBezTo>
                    <a:cubicBezTo>
                      <a:pt x="113943" y="168497"/>
                      <a:pt x="131081" y="161151"/>
                      <a:pt x="148491" y="144824"/>
                    </a:cubicBezTo>
                    <a:lnTo>
                      <a:pt x="148491" y="169844"/>
                    </a:lnTo>
                    <a:cubicBezTo>
                      <a:pt x="130809" y="181682"/>
                      <a:pt x="113671" y="187333"/>
                      <a:pt x="94356" y="187333"/>
                    </a:cubicBezTo>
                    <a:cubicBezTo>
                      <a:pt x="42397" y="187333"/>
                      <a:pt x="0" y="145369"/>
                      <a:pt x="0" y="94213"/>
                    </a:cubicBezTo>
                    <a:cubicBezTo>
                      <a:pt x="0" y="42512"/>
                      <a:pt x="42669" y="0"/>
                      <a:pt x="94628" y="0"/>
                    </a:cubicBezTo>
                    <a:cubicBezTo>
                      <a:pt x="115031" y="0"/>
                      <a:pt x="129993" y="4844"/>
                      <a:pt x="148491" y="17759"/>
                    </a:cubicBezTo>
                    <a:lnTo>
                      <a:pt x="148491" y="42784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8801A7B9-4A86-D446-E2A1-82ED55B2D719}"/>
                  </a:ext>
                </a:extLst>
              </p:cNvPr>
              <p:cNvSpPr/>
              <p:nvPr/>
            </p:nvSpPr>
            <p:spPr>
              <a:xfrm>
                <a:off x="5893859" y="2671572"/>
                <a:ext cx="132863" cy="181127"/>
              </a:xfrm>
              <a:custGeom>
                <a:avLst/>
                <a:gdLst>
                  <a:gd name="csX0" fmla="*/ 112501 w 132863"/>
                  <a:gd name="csY0" fmla="*/ 73798 h 181127"/>
                  <a:gd name="csX1" fmla="*/ 112501 w 132863"/>
                  <a:gd name="csY1" fmla="*/ 0 h 181127"/>
                  <a:gd name="csX2" fmla="*/ 132864 w 132863"/>
                  <a:gd name="csY2" fmla="*/ 0 h 181127"/>
                  <a:gd name="csX3" fmla="*/ 132864 w 132863"/>
                  <a:gd name="csY3" fmla="*/ 181128 h 181127"/>
                  <a:gd name="csX4" fmla="*/ 112501 w 132863"/>
                  <a:gd name="csY4" fmla="*/ 181128 h 181127"/>
                  <a:gd name="csX5" fmla="*/ 112501 w 132863"/>
                  <a:gd name="csY5" fmla="*/ 92568 h 181127"/>
                  <a:gd name="csX6" fmla="*/ 20362 w 132863"/>
                  <a:gd name="csY6" fmla="*/ 92568 h 181127"/>
                  <a:gd name="csX7" fmla="*/ 20362 w 132863"/>
                  <a:gd name="csY7" fmla="*/ 181128 h 181127"/>
                  <a:gd name="csX8" fmla="*/ 0 w 132863"/>
                  <a:gd name="csY8" fmla="*/ 181128 h 181127"/>
                  <a:gd name="csX9" fmla="*/ 0 w 132863"/>
                  <a:gd name="csY9" fmla="*/ 0 h 181127"/>
                  <a:gd name="csX10" fmla="*/ 20362 w 132863"/>
                  <a:gd name="csY10" fmla="*/ 0 h 181127"/>
                  <a:gd name="csX11" fmla="*/ 20362 w 132863"/>
                  <a:gd name="csY11" fmla="*/ 73798 h 181127"/>
                  <a:gd name="csX12" fmla="*/ 112501 w 132863"/>
                  <a:gd name="csY12" fmla="*/ 73798 h 18112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32863" h="181127">
                    <a:moveTo>
                      <a:pt x="112501" y="73798"/>
                    </a:moveTo>
                    <a:lnTo>
                      <a:pt x="112501" y="0"/>
                    </a:lnTo>
                    <a:lnTo>
                      <a:pt x="132864" y="0"/>
                    </a:lnTo>
                    <a:lnTo>
                      <a:pt x="132864" y="181128"/>
                    </a:lnTo>
                    <a:lnTo>
                      <a:pt x="112501" y="181128"/>
                    </a:lnTo>
                    <a:lnTo>
                      <a:pt x="112501" y="92568"/>
                    </a:lnTo>
                    <a:lnTo>
                      <a:pt x="20362" y="92568"/>
                    </a:lnTo>
                    <a:lnTo>
                      <a:pt x="20362" y="181128"/>
                    </a:lnTo>
                    <a:lnTo>
                      <a:pt x="0" y="181128"/>
                    </a:lnTo>
                    <a:lnTo>
                      <a:pt x="0" y="0"/>
                    </a:lnTo>
                    <a:lnTo>
                      <a:pt x="20362" y="0"/>
                    </a:lnTo>
                    <a:lnTo>
                      <a:pt x="20362" y="73798"/>
                    </a:lnTo>
                    <a:lnTo>
                      <a:pt x="112501" y="73798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9683F7A-9E6F-A3C9-2323-B7738ACEC4B3}"/>
                  </a:ext>
                </a:extLst>
              </p:cNvPr>
              <p:cNvSpPr/>
              <p:nvPr/>
            </p:nvSpPr>
            <p:spPr>
              <a:xfrm>
                <a:off x="6063953" y="2668470"/>
                <a:ext cx="113604" cy="187332"/>
              </a:xfrm>
              <a:custGeom>
                <a:avLst/>
                <a:gdLst>
                  <a:gd name="csX0" fmla="*/ 91057 w 113604"/>
                  <a:gd name="csY0" fmla="*/ 38431 h 187332"/>
                  <a:gd name="csX1" fmla="*/ 59652 w 113604"/>
                  <a:gd name="csY1" fmla="*/ 18835 h 187332"/>
                  <a:gd name="csX2" fmla="*/ 29612 w 113604"/>
                  <a:gd name="csY2" fmla="*/ 46866 h 187332"/>
                  <a:gd name="csX3" fmla="*/ 41081 w 113604"/>
                  <a:gd name="csY3" fmla="*/ 66457 h 187332"/>
                  <a:gd name="csX4" fmla="*/ 55282 w 113604"/>
                  <a:gd name="csY4" fmla="*/ 74077 h 187332"/>
                  <a:gd name="csX5" fmla="*/ 61017 w 113604"/>
                  <a:gd name="csY5" fmla="*/ 76797 h 187332"/>
                  <a:gd name="csX6" fmla="*/ 66751 w 113604"/>
                  <a:gd name="csY6" fmla="*/ 79247 h 187332"/>
                  <a:gd name="csX7" fmla="*/ 72487 w 113604"/>
                  <a:gd name="csY7" fmla="*/ 81696 h 187332"/>
                  <a:gd name="csX8" fmla="*/ 113605 w 113604"/>
                  <a:gd name="csY8" fmla="*/ 131491 h 187332"/>
                  <a:gd name="csX9" fmla="*/ 56374 w 113604"/>
                  <a:gd name="csY9" fmla="*/ 187333 h 187332"/>
                  <a:gd name="csX10" fmla="*/ 0 w 113604"/>
                  <a:gd name="csY10" fmla="*/ 140743 h 187332"/>
                  <a:gd name="csX11" fmla="*/ 19566 w 113604"/>
                  <a:gd name="csY11" fmla="*/ 135300 h 187332"/>
                  <a:gd name="csX12" fmla="*/ 56101 w 113604"/>
                  <a:gd name="csY12" fmla="*/ 168497 h 187332"/>
                  <a:gd name="csX13" fmla="*/ 93243 w 113604"/>
                  <a:gd name="csY13" fmla="*/ 132851 h 187332"/>
                  <a:gd name="csX14" fmla="*/ 78222 w 113604"/>
                  <a:gd name="csY14" fmla="*/ 107002 h 187332"/>
                  <a:gd name="csX15" fmla="*/ 62383 w 113604"/>
                  <a:gd name="csY15" fmla="*/ 98838 h 187332"/>
                  <a:gd name="csX16" fmla="*/ 56921 w 113604"/>
                  <a:gd name="csY16" fmla="*/ 96117 h 187332"/>
                  <a:gd name="csX17" fmla="*/ 51459 w 113604"/>
                  <a:gd name="csY17" fmla="*/ 93669 h 187332"/>
                  <a:gd name="csX18" fmla="*/ 45997 w 113604"/>
                  <a:gd name="csY18" fmla="*/ 91219 h 187332"/>
                  <a:gd name="csX19" fmla="*/ 9250 w 113604"/>
                  <a:gd name="csY19" fmla="*/ 46322 h 187332"/>
                  <a:gd name="csX20" fmla="*/ 60197 w 113604"/>
                  <a:gd name="csY20" fmla="*/ 0 h 187332"/>
                  <a:gd name="csX21" fmla="*/ 107089 w 113604"/>
                  <a:gd name="csY21" fmla="*/ 28091 h 187332"/>
                  <a:gd name="csX22" fmla="*/ 91057 w 113604"/>
                  <a:gd name="csY22" fmla="*/ 38431 h 1873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</a:cxnLst>
                <a:rect l="l" t="t" r="r" b="b"/>
                <a:pathLst>
                  <a:path w="113604" h="187332">
                    <a:moveTo>
                      <a:pt x="91057" y="38431"/>
                    </a:moveTo>
                    <a:cubicBezTo>
                      <a:pt x="81772" y="23737"/>
                      <a:pt x="73852" y="18835"/>
                      <a:pt x="59652" y="18835"/>
                    </a:cubicBezTo>
                    <a:cubicBezTo>
                      <a:pt x="42720" y="18835"/>
                      <a:pt x="29612" y="30812"/>
                      <a:pt x="29612" y="46866"/>
                    </a:cubicBezTo>
                    <a:cubicBezTo>
                      <a:pt x="29612" y="54757"/>
                      <a:pt x="33435" y="61288"/>
                      <a:pt x="41081" y="66457"/>
                    </a:cubicBezTo>
                    <a:cubicBezTo>
                      <a:pt x="45450" y="69179"/>
                      <a:pt x="50094" y="71900"/>
                      <a:pt x="55282" y="74077"/>
                    </a:cubicBezTo>
                    <a:lnTo>
                      <a:pt x="61017" y="76797"/>
                    </a:lnTo>
                    <a:lnTo>
                      <a:pt x="66751" y="79247"/>
                    </a:lnTo>
                    <a:lnTo>
                      <a:pt x="72487" y="81696"/>
                    </a:lnTo>
                    <a:cubicBezTo>
                      <a:pt x="101659" y="94485"/>
                      <a:pt x="113605" y="108906"/>
                      <a:pt x="113605" y="131491"/>
                    </a:cubicBezTo>
                    <a:cubicBezTo>
                      <a:pt x="113605" y="162783"/>
                      <a:pt x="88599" y="187333"/>
                      <a:pt x="56374" y="187333"/>
                    </a:cubicBezTo>
                    <a:cubicBezTo>
                      <a:pt x="27167" y="187333"/>
                      <a:pt x="7073" y="170651"/>
                      <a:pt x="0" y="140743"/>
                    </a:cubicBezTo>
                    <a:lnTo>
                      <a:pt x="19566" y="135300"/>
                    </a:lnTo>
                    <a:cubicBezTo>
                      <a:pt x="24453" y="157069"/>
                      <a:pt x="36984" y="168497"/>
                      <a:pt x="56101" y="168497"/>
                    </a:cubicBezTo>
                    <a:cubicBezTo>
                      <a:pt x="77130" y="168497"/>
                      <a:pt x="93243" y="152987"/>
                      <a:pt x="93243" y="132851"/>
                    </a:cubicBezTo>
                    <a:cubicBezTo>
                      <a:pt x="93243" y="121695"/>
                      <a:pt x="88326" y="113260"/>
                      <a:pt x="78222" y="107002"/>
                    </a:cubicBezTo>
                    <a:cubicBezTo>
                      <a:pt x="73579" y="104009"/>
                      <a:pt x="68390" y="101287"/>
                      <a:pt x="62383" y="98838"/>
                    </a:cubicBezTo>
                    <a:lnTo>
                      <a:pt x="56921" y="96117"/>
                    </a:lnTo>
                    <a:lnTo>
                      <a:pt x="51459" y="93669"/>
                    </a:lnTo>
                    <a:lnTo>
                      <a:pt x="45997" y="91219"/>
                    </a:lnTo>
                    <a:cubicBezTo>
                      <a:pt x="19837" y="79519"/>
                      <a:pt x="9250" y="66730"/>
                      <a:pt x="9250" y="46322"/>
                    </a:cubicBezTo>
                    <a:cubicBezTo>
                      <a:pt x="9250" y="19927"/>
                      <a:pt x="31250" y="0"/>
                      <a:pt x="60197" y="0"/>
                    </a:cubicBezTo>
                    <a:cubicBezTo>
                      <a:pt x="80679" y="0"/>
                      <a:pt x="96229" y="9418"/>
                      <a:pt x="107089" y="28091"/>
                    </a:cubicBezTo>
                    <a:lnTo>
                      <a:pt x="91057" y="38431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4C5ADDD-73AD-5B11-B9D2-D30277C67CE3}"/>
                  </a:ext>
                </a:extLst>
              </p:cNvPr>
              <p:cNvSpPr/>
              <p:nvPr/>
            </p:nvSpPr>
            <p:spPr>
              <a:xfrm>
                <a:off x="6214864" y="2671557"/>
                <a:ext cx="93811" cy="181158"/>
              </a:xfrm>
              <a:custGeom>
                <a:avLst/>
                <a:gdLst>
                  <a:gd name="csX0" fmla="*/ 20362 w 93811"/>
                  <a:gd name="csY0" fmla="*/ 18771 h 181158"/>
                  <a:gd name="csX1" fmla="*/ 20362 w 93811"/>
                  <a:gd name="csY1" fmla="*/ 72795 h 181158"/>
                  <a:gd name="csX2" fmla="*/ 91908 w 93811"/>
                  <a:gd name="csY2" fmla="*/ 72795 h 181158"/>
                  <a:gd name="csX3" fmla="*/ 91908 w 93811"/>
                  <a:gd name="csY3" fmla="*/ 91566 h 181158"/>
                  <a:gd name="csX4" fmla="*/ 20362 w 93811"/>
                  <a:gd name="csY4" fmla="*/ 91566 h 181158"/>
                  <a:gd name="csX5" fmla="*/ 20362 w 93811"/>
                  <a:gd name="csY5" fmla="*/ 162389 h 181158"/>
                  <a:gd name="csX6" fmla="*/ 93812 w 93811"/>
                  <a:gd name="csY6" fmla="*/ 162389 h 181158"/>
                  <a:gd name="csX7" fmla="*/ 93812 w 93811"/>
                  <a:gd name="csY7" fmla="*/ 181159 h 181158"/>
                  <a:gd name="csX8" fmla="*/ 0 w 93811"/>
                  <a:gd name="csY8" fmla="*/ 181159 h 181158"/>
                  <a:gd name="csX9" fmla="*/ 0 w 93811"/>
                  <a:gd name="csY9" fmla="*/ 0 h 181158"/>
                  <a:gd name="csX10" fmla="*/ 93812 w 93811"/>
                  <a:gd name="csY10" fmla="*/ 0 h 181158"/>
                  <a:gd name="csX11" fmla="*/ 93812 w 93811"/>
                  <a:gd name="csY11" fmla="*/ 18771 h 181158"/>
                  <a:gd name="csX12" fmla="*/ 20362 w 93811"/>
                  <a:gd name="csY12" fmla="*/ 18771 h 18115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93811" h="181158">
                    <a:moveTo>
                      <a:pt x="20362" y="18771"/>
                    </a:moveTo>
                    <a:lnTo>
                      <a:pt x="20362" y="72795"/>
                    </a:lnTo>
                    <a:lnTo>
                      <a:pt x="91908" y="72795"/>
                    </a:lnTo>
                    <a:lnTo>
                      <a:pt x="91908" y="91566"/>
                    </a:lnTo>
                    <a:lnTo>
                      <a:pt x="20362" y="91566"/>
                    </a:lnTo>
                    <a:lnTo>
                      <a:pt x="20362" y="162389"/>
                    </a:lnTo>
                    <a:lnTo>
                      <a:pt x="93812" y="162389"/>
                    </a:lnTo>
                    <a:lnTo>
                      <a:pt x="93812" y="181159"/>
                    </a:lnTo>
                    <a:lnTo>
                      <a:pt x="0" y="181159"/>
                    </a:lnTo>
                    <a:lnTo>
                      <a:pt x="0" y="0"/>
                    </a:lnTo>
                    <a:lnTo>
                      <a:pt x="93812" y="0"/>
                    </a:lnTo>
                    <a:lnTo>
                      <a:pt x="93812" y="18771"/>
                    </a:lnTo>
                    <a:lnTo>
                      <a:pt x="20362" y="18771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0BFE7FF-5A90-5B72-3D4F-91DEF920AE04}"/>
                  </a:ext>
                </a:extLst>
              </p:cNvPr>
              <p:cNvSpPr/>
              <p:nvPr/>
            </p:nvSpPr>
            <p:spPr>
              <a:xfrm>
                <a:off x="6345985" y="2663683"/>
                <a:ext cx="161370" cy="197226"/>
              </a:xfrm>
              <a:custGeom>
                <a:avLst/>
                <a:gdLst>
                  <a:gd name="csX0" fmla="*/ 0 w 161370"/>
                  <a:gd name="csY0" fmla="*/ 0 h 197226"/>
                  <a:gd name="csX1" fmla="*/ 141008 w 161370"/>
                  <a:gd name="csY1" fmla="*/ 148260 h 197226"/>
                  <a:gd name="csX2" fmla="*/ 141008 w 161370"/>
                  <a:gd name="csY2" fmla="*/ 7617 h 197226"/>
                  <a:gd name="csX3" fmla="*/ 161371 w 161370"/>
                  <a:gd name="csY3" fmla="*/ 7617 h 197226"/>
                  <a:gd name="csX4" fmla="*/ 161371 w 161370"/>
                  <a:gd name="csY4" fmla="*/ 197226 h 197226"/>
                  <a:gd name="csX5" fmla="*/ 20362 w 161370"/>
                  <a:gd name="csY5" fmla="*/ 49238 h 197226"/>
                  <a:gd name="csX6" fmla="*/ 20362 w 161370"/>
                  <a:gd name="csY6" fmla="*/ 189065 h 197226"/>
                  <a:gd name="csX7" fmla="*/ 0 w 161370"/>
                  <a:gd name="csY7" fmla="*/ 189065 h 197226"/>
                  <a:gd name="csX8" fmla="*/ 0 w 161370"/>
                  <a:gd name="csY8" fmla="*/ 0 h 19722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61370" h="197226">
                    <a:moveTo>
                      <a:pt x="0" y="0"/>
                    </a:moveTo>
                    <a:lnTo>
                      <a:pt x="141008" y="148260"/>
                    </a:lnTo>
                    <a:lnTo>
                      <a:pt x="141008" y="7617"/>
                    </a:lnTo>
                    <a:lnTo>
                      <a:pt x="161371" y="7617"/>
                    </a:lnTo>
                    <a:lnTo>
                      <a:pt x="161371" y="197226"/>
                    </a:lnTo>
                    <a:lnTo>
                      <a:pt x="20362" y="49238"/>
                    </a:lnTo>
                    <a:lnTo>
                      <a:pt x="20362" y="189065"/>
                    </a:lnTo>
                    <a:lnTo>
                      <a:pt x="0" y="1890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8132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64485B5-FE4C-12E4-D96D-40AC13E0263A}"/>
              </a:ext>
            </a:extLst>
          </p:cNvPr>
          <p:cNvGrpSpPr/>
          <p:nvPr userDrawn="1"/>
        </p:nvGrpSpPr>
        <p:grpSpPr>
          <a:xfrm>
            <a:off x="3877200" y="5043951"/>
            <a:ext cx="1739517" cy="1010020"/>
            <a:chOff x="3877200" y="5043951"/>
            <a:chExt cx="1739517" cy="1010020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CE2DC089-D597-B7CA-7A2C-3EAE022C7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77200" y="5076000"/>
              <a:ext cx="612000" cy="940054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C5623F6-6D20-6676-834E-317054C0D91A}"/>
                </a:ext>
              </a:extLst>
            </p:cNvPr>
            <p:cNvSpPr txBox="1"/>
            <p:nvPr userDrawn="1"/>
          </p:nvSpPr>
          <p:spPr>
            <a:xfrm>
              <a:off x="4608605" y="5043951"/>
              <a:ext cx="1008112" cy="10100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8" algn="l">
                <a:lnSpc>
                  <a:spcPct val="112000"/>
                </a:lnSpc>
              </a:pPr>
              <a:r>
                <a:rPr lang="de-DE" sz="740" dirty="0">
                  <a:solidFill>
                    <a:schemeClr val="tx1"/>
                  </a:solidFill>
                </a:rPr>
                <a:t>Diese Maßnahme wird 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mitfinanziert durch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Steuermittel auf der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Grundlage des von den 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Abgeordneten des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Sächsischen Landtages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beschlossenen</a:t>
              </a:r>
              <a:br>
                <a:rPr lang="de-DE" sz="740" dirty="0">
                  <a:solidFill>
                    <a:schemeClr val="tx1"/>
                  </a:solidFill>
                </a:rPr>
              </a:br>
              <a:r>
                <a:rPr lang="de-DE" sz="740" dirty="0">
                  <a:solidFill>
                    <a:schemeClr val="tx1"/>
                  </a:solidFill>
                </a:rPr>
                <a:t>Haushaltes.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1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39E18-41AA-11EC-D64F-4D3AFC3C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A445438-F218-D8FB-16F9-9B432FA81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000" y="2001838"/>
            <a:ext cx="10569600" cy="403920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Bef>
                <a:spcPts val="1100"/>
              </a:spcBef>
              <a:spcAft>
                <a:spcPts val="0"/>
              </a:spcAft>
              <a:defRPr sz="1900" b="1">
                <a:solidFill>
                  <a:schemeClr val="accent1"/>
                </a:solidFill>
              </a:defRPr>
            </a:lvl6pPr>
            <a:lvl7pPr>
              <a:spcAft>
                <a:spcPts val="0"/>
              </a:spcAft>
              <a:defRPr sz="1900"/>
            </a:lvl7pPr>
            <a:lvl8pPr>
              <a:spcAft>
                <a:spcPts val="0"/>
              </a:spcAft>
              <a:defRPr sz="1900"/>
            </a:lvl8pPr>
            <a:lvl9pPr>
              <a:spcAft>
                <a:spcPts val="0"/>
              </a:spcAft>
              <a:defRPr sz="19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519E1A-C0DA-3483-DE2D-A784056D16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AEE61A0-4B9F-3992-DA80-17A44F4F2F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BCE2F9B-DB90-5F4B-2470-5B0360102F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39E18-41AA-11EC-D64F-4D3AFC3C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B2EBA0-8C9A-8EC6-B9E4-4AE3CA8D5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CC172-6723-9D7B-2F84-7535099B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B732BD-8986-C28F-43C5-8EEDB6B5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D7F214-3FEA-1360-BB62-91A42FC1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5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A3CBCC-4939-DEED-3917-301260DE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13" y="2001600"/>
            <a:ext cx="5140800" cy="4040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4D6A430-2544-DF43-4F57-94CF6A25E1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2400" y="2001600"/>
            <a:ext cx="5140800" cy="4040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6CAFF05-E280-7A0D-4C47-476D4BCB7C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3E7EE9-38CA-89AB-CF3D-3A99EE9E689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2323984-70EA-1704-5A72-096517E4DB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2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3" orient="horz" pos="12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976358-A101-FDE2-5583-FB958996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000" y="2001600"/>
            <a:ext cx="5140800" cy="4039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2400" y="2001600"/>
            <a:ext cx="594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07AAE1-46A1-307A-B91A-A3C087181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9ED636-48F8-C515-3339-974B01D6917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AA6DCBD-B80E-6E0F-7702-D84C183DF1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BAE40"/>
          </p15:clr>
        </p15:guide>
        <p15:guide id="2" pos="3749" userDrawn="1">
          <p15:clr>
            <a:srgbClr val="FBAE40"/>
          </p15:clr>
        </p15:guide>
        <p15:guide id="3" orient="horz" pos="12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001600"/>
            <a:ext cx="59508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976358-A101-FDE2-5583-FB9589965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2400" y="2001600"/>
            <a:ext cx="5140800" cy="40392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B5DF62-731F-751F-46D8-82084CABE9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9D1927-5795-D951-0D5B-1FBBDFC62B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EE07C29-828D-2BE1-7539-A4BCFC14F3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6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  <p15:guide id="3" orient="horz" pos="12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000" y="2001600"/>
            <a:ext cx="105696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D6E1C3-9608-73F2-2A3A-3877BF249DC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7542B6-1A14-4948-FC17-06CF383078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5F31A96-6F19-E7F3-9C4F-1DF63FA94F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2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5A63C30-B97D-7E3F-D1EB-918B4674F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001600"/>
            <a:ext cx="12192000" cy="40392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FC40CE-71BF-AA3D-0AC0-6A32B9A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8E9162-A3BF-1E53-0963-42FE5B31C1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827ADE-E5EA-5175-C975-E5DD0CF75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Hier steht das Thema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292953D-B5B1-678F-2A2A-290544DE9C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68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2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8865EE-CEEB-567D-DDE0-B46186EE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54993"/>
            <a:ext cx="87552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863EBE-9812-B49E-1497-922AB3616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3" y="2001600"/>
            <a:ext cx="10569575" cy="4040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87FEC-0587-4E0C-219E-A8DACE19B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200" y="6404400"/>
            <a:ext cx="576000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fld id="{6333944E-755B-4AAE-A836-2F7EAB2B6474}" type="datetime1">
              <a:rPr lang="de-DE" smtClean="0"/>
              <a:pPr/>
              <a:t>03.06.26</a:t>
            </a:fld>
            <a:endParaRPr lang="de-DE" b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FD74F-C55E-214D-1976-0833DF185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000" y="6404400"/>
            <a:ext cx="9580788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das Thema</a:t>
            </a:r>
            <a:endParaRPr lang="de-DE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D37A26-7DD5-3E42-0326-171209472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0" y="6404400"/>
            <a:ext cx="360000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algn="l"/>
            <a:fld id="{32306F79-3C06-4672-972B-47D8DE2A461D}" type="slidenum">
              <a:rPr lang="de-DE" smtClean="0"/>
              <a:pPr algn="l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C087EAB-31C8-CAB4-F1D6-91EEEA88A386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84112" y="1436400"/>
            <a:ext cx="10875600" cy="3680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1A1AA32-D456-1CB2-E55D-DF38AFA7255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839796" y="662901"/>
            <a:ext cx="1544400" cy="5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1" r:id="rId3"/>
    <p:sldLayoutId id="2147483650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54" r:id="rId17"/>
    <p:sldLayoutId id="2147483655" r:id="rId18"/>
    <p:sldLayoutId id="2147483673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9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Symbol" panose="05050102010706020507" pitchFamily="18" charset="2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" userDrawn="1">
          <p15:clr>
            <a:srgbClr val="F26B43"/>
          </p15:clr>
        </p15:guide>
        <p15:guide id="2" pos="511" userDrawn="1">
          <p15:clr>
            <a:srgbClr val="F26B43"/>
          </p15:clr>
        </p15:guide>
        <p15:guide id="3" pos="7169" userDrawn="1">
          <p15:clr>
            <a:srgbClr val="F26B43"/>
          </p15:clr>
        </p15:guide>
        <p15:guide id="4" orient="horz" pos="38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hyperlink" Target="https://www.klims21.rgeo.d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achzentrumklima@lfulg.sachsen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sv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FBD2DF-1C84-CACA-CA49-9F46CC3774A3}"/>
              </a:ext>
            </a:extLst>
          </p:cNvPr>
          <p:cNvSpPr>
            <a:spLocks noChangeAspect="1"/>
          </p:cNvSpPr>
          <p:nvPr/>
        </p:nvSpPr>
        <p:spPr>
          <a:xfrm rot="21480030">
            <a:off x="762116" y="4889360"/>
            <a:ext cx="5089710" cy="341787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C9A31A-6482-C972-E82A-008E5D115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600" y="2710376"/>
            <a:ext cx="10567188" cy="2199372"/>
          </a:xfrm>
        </p:spPr>
        <p:txBody>
          <a:bodyPr/>
          <a:lstStyle/>
          <a:p>
            <a:r>
              <a:rPr lang="de-DE" dirty="0"/>
              <a:t>Extremes Wetter – </a:t>
            </a:r>
            <a:br>
              <a:rPr lang="de-DE" dirty="0"/>
            </a:br>
            <a:r>
              <a:rPr lang="de-DE" dirty="0"/>
              <a:t>Was bedeutet das für Sachsen?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496DDE-31DD-4BE7-EFDA-CD49E4F34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Extremwettereignisse in Sachsen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4B8288-2320-044A-72E0-ADA94170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25" y="5382437"/>
            <a:ext cx="2271091" cy="10106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360ADB-0904-BB5E-45CA-708E154D2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787" y="3749907"/>
            <a:ext cx="1336813" cy="21993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12B1804-5CD8-B7B7-7EDB-7D31FDF68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000" y="658844"/>
            <a:ext cx="1267239" cy="11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209C-2982-AA35-C1F6-D3EF0838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627F7-950B-C739-CE6D-B64C9C7E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Klimaschutz und Klimaanpassung: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BB0522-7C4A-F30B-5125-D3F83702D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26975"/>
            <a:ext cx="5068763" cy="4040425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Klimaschutz:</a:t>
            </a:r>
          </a:p>
          <a:p>
            <a:pPr>
              <a:lnSpc>
                <a:spcPct val="150000"/>
              </a:lnSpc>
            </a:pPr>
            <a:r>
              <a:rPr lang="de-DE" b="0" dirty="0">
                <a:solidFill>
                  <a:schemeClr val="tx1"/>
                </a:solidFill>
              </a:rPr>
              <a:t>Strategien und Maßnahmen zur Verminderung des Klimawandels durch Verringerung oder Vermeidung von Treibhausgasemissionen</a:t>
            </a:r>
          </a:p>
          <a:p>
            <a:pPr>
              <a:lnSpc>
                <a:spcPct val="150000"/>
              </a:lnSpc>
            </a:pPr>
            <a:r>
              <a:rPr lang="de-DE" b="0" dirty="0">
                <a:solidFill>
                  <a:schemeClr val="tx1"/>
                </a:solidFill>
              </a:rPr>
              <a:t>bspw. weniger Konsum, Verringerung des Energiegebrauchs, Wechsel des Energieträgers, </a:t>
            </a:r>
          </a:p>
          <a:p>
            <a:pPr>
              <a:lnSpc>
                <a:spcPct val="150000"/>
              </a:lnSpc>
            </a:pPr>
            <a:endParaRPr lang="de-DE" b="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66EA1-D79C-8F38-E83F-26FD39E6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ABE80-CC56-227C-1574-BC81C314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E2590-4787-3E9F-B666-5B020FE7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F80969F-72C6-AEB4-471E-3CB2F7B8FF23}"/>
              </a:ext>
            </a:extLst>
          </p:cNvPr>
          <p:cNvSpPr txBox="1">
            <a:spLocks/>
          </p:cNvSpPr>
          <p:nvPr/>
        </p:nvSpPr>
        <p:spPr>
          <a:xfrm>
            <a:off x="6095394" y="2426974"/>
            <a:ext cx="5068763" cy="4040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Klimafolgenanpassung:</a:t>
            </a:r>
          </a:p>
          <a:p>
            <a:pPr>
              <a:lnSpc>
                <a:spcPct val="150000"/>
              </a:lnSpc>
            </a:pPr>
            <a:r>
              <a:rPr lang="de-DE" b="0" dirty="0">
                <a:solidFill>
                  <a:schemeClr val="tx1"/>
                </a:solidFill>
              </a:rPr>
              <a:t>Strategien und Maßnahmen, mit denen sich Gesellschaften und Ökosysteme an die bereits spürbaren oder erwarteten Folgen des Klimawandels anpassen, um Schäden zu reduzieren. </a:t>
            </a:r>
          </a:p>
          <a:p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72C7932-ACAD-27A6-67E8-D23580382A6D}"/>
              </a:ext>
            </a:extLst>
          </p:cNvPr>
          <p:cNvCxnSpPr/>
          <p:nvPr/>
        </p:nvCxnSpPr>
        <p:spPr>
          <a:xfrm>
            <a:off x="1771200" y="1518993"/>
            <a:ext cx="0" cy="90798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1A2394E-EE5F-16DB-4830-C6BF6533259C}"/>
              </a:ext>
            </a:extLst>
          </p:cNvPr>
          <p:cNvCxnSpPr/>
          <p:nvPr/>
        </p:nvCxnSpPr>
        <p:spPr>
          <a:xfrm>
            <a:off x="7032104" y="1268760"/>
            <a:ext cx="0" cy="11582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1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3662950-57B2-3241-FAC8-E21570BE86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-295" t="18038" r="295" b="-542"/>
          <a:stretch>
            <a:fillRect/>
          </a:stretch>
        </p:blipFill>
        <p:spPr>
          <a:xfrm>
            <a:off x="0" y="0"/>
            <a:ext cx="5951538" cy="3283200"/>
          </a:xfrm>
          <a:prstGeom prst="rect">
            <a:avLst/>
          </a:prstGeom>
        </p:spPr>
      </p:pic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515D9E86-11DD-F3D8-E619-815EC0CE8B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1643" b="11643"/>
          <a:stretch>
            <a:fillRect/>
          </a:stretch>
        </p:blipFill>
        <p:spPr>
          <a:xfrm>
            <a:off x="6242050" y="0"/>
            <a:ext cx="5951538" cy="6858000"/>
          </a:xfrm>
          <a:prstGeom prst="rect">
            <a:avLst/>
          </a:prstGeom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835EB30-45D5-D160-CC3D-005368E467F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t="8629" b="86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6A12-6912-1BE2-0DB4-97D85437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4798A-3979-25BF-B0C0-5521697D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Anpassungsmaßnahmen an den Klimawandel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77335-8429-7D90-40BF-B33E73FB1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  <a:defRPr/>
            </a:pP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Aufgabe:</a:t>
            </a:r>
          </a:p>
          <a:p>
            <a:pPr>
              <a:lnSpc>
                <a:spcPct val="150000"/>
              </a:lnSpc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Gestalte deine Region zukunftsfähig. Wähle eine Region aus und analysiert die Klimarisiken und Maßnahmen. Benenne Auswirkungen auf die Umwelt, Gesellschaft und Wirtschaft.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D77257-8566-D309-520B-9C66AA52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4FC309-7042-C1C9-551B-EDC85069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C20DB7-7F20-E3E0-4F5B-AFAF8929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2F70C7-4C07-A2F7-C0E4-E93EEA598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3698563"/>
            <a:ext cx="1683296" cy="16599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C95AF9D-1E17-0C96-1C64-A384321634CA}"/>
              </a:ext>
            </a:extLst>
          </p:cNvPr>
          <p:cNvSpPr txBox="1"/>
          <p:nvPr/>
        </p:nvSpPr>
        <p:spPr>
          <a:xfrm>
            <a:off x="6384032" y="5433125"/>
            <a:ext cx="5275178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https://www.klims21.rgeo.de/</a:t>
            </a:r>
            <a:endParaRPr lang="de-DE" sz="1800" b="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800" b="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BA5115BD-6F60-2312-EFF3-6DD9116E58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17" y="3429000"/>
            <a:ext cx="4346611" cy="2453500"/>
          </a:xfrm>
          <a:prstGeom prst="rect">
            <a:avLst/>
          </a:prstGeom>
        </p:spPr>
      </p:pic>
      <p:pic>
        <p:nvPicPr>
          <p:cNvPr id="9" name="Grafik 8" descr="Ein Bild, das Grafiken, Clipart, Electric Blue (Farbe), Design enthält.&#10;&#10;KI-generierte Inhalte können fehlerhaft sein.">
            <a:extLst>
              <a:ext uri="{FF2B5EF4-FFF2-40B4-BE49-F238E27FC236}">
                <a16:creationId xmlns:a16="http://schemas.microsoft.com/office/drawing/2014/main" id="{92B99B8E-33D5-9E1A-A24C-0F2F8760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/>
          <a:stretch>
            <a:fillRect/>
          </a:stretch>
        </p:blipFill>
        <p:spPr>
          <a:xfrm>
            <a:off x="10128448" y="1722815"/>
            <a:ext cx="1245098" cy="7366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368152" y="5877272"/>
            <a:ext cx="4402776" cy="25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="0" dirty="0">
                <a:solidFill>
                  <a:schemeClr val="tx1"/>
                </a:solidFill>
              </a:rPr>
              <a:t>Klim:S21./ https://www.klims21.rgeo.de/spiel (Zugriff am 09.03.2026)</a:t>
            </a:r>
          </a:p>
        </p:txBody>
      </p:sp>
    </p:spTree>
    <p:extLst>
      <p:ext uri="{BB962C8B-B14F-4D97-AF65-F5344CB8AC3E}">
        <p14:creationId xmlns:p14="http://schemas.microsoft.com/office/powerpoint/2010/main" val="211845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DDA9-6940-8A83-594A-084EF5F3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D8FFE-0B69-AD99-3CA0-6C9BF4FC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wäre, wenn ... 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E2803-6948-7C64-DCE9-8590371A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1DF177-A917-0C7F-8C08-0354FAC5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C2AAF3-F0AD-97EB-F188-B829FAEA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Wolke 6">
            <a:extLst>
              <a:ext uri="{FF2B5EF4-FFF2-40B4-BE49-F238E27FC236}">
                <a16:creationId xmlns:a16="http://schemas.microsoft.com/office/drawing/2014/main" id="{ACD99D58-14E1-0A16-8E6E-6CABBB25B415}"/>
              </a:ext>
            </a:extLst>
          </p:cNvPr>
          <p:cNvSpPr/>
          <p:nvPr/>
        </p:nvSpPr>
        <p:spPr>
          <a:xfrm>
            <a:off x="990000" y="1856360"/>
            <a:ext cx="5106000" cy="2664296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zukünftig keine Anpassungsmaßnahmen umgesetzt werden?</a:t>
            </a:r>
            <a:endParaRPr lang="de-DE" dirty="0"/>
          </a:p>
        </p:txBody>
      </p:sp>
      <p:sp>
        <p:nvSpPr>
          <p:cNvPr id="8" name="Wolke 7">
            <a:extLst>
              <a:ext uri="{FF2B5EF4-FFF2-40B4-BE49-F238E27FC236}">
                <a16:creationId xmlns:a16="http://schemas.microsoft.com/office/drawing/2014/main" id="{7637742A-84B4-B584-FFC8-9034546BFAD6}"/>
              </a:ext>
            </a:extLst>
          </p:cNvPr>
          <p:cNvSpPr/>
          <p:nvPr/>
        </p:nvSpPr>
        <p:spPr>
          <a:xfrm>
            <a:off x="6593490" y="2636912"/>
            <a:ext cx="4787298" cy="3893488"/>
          </a:xfrm>
          <a:prstGeom prst="clou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technologischer Fortschritt den Klimaschutz zukünftig überflüssig macht?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76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DB4B-0955-6574-59FF-93AC7149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1F96B-38BB-1EDC-04C2-69A8C859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Extremwetterereignisse in Sachsen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08A854-88F2-BBAD-D310-96E6B55D0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Aufgabe:</a:t>
            </a:r>
          </a:p>
          <a:p>
            <a:pPr>
              <a:lnSpc>
                <a:spcPct val="150000"/>
              </a:lnSpc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Entwickelt ein Graf-</a:t>
            </a:r>
            <a:r>
              <a:rPr lang="de-DE" b="0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zu möglichen Anpassungsmaßnahmen an den Klimawandel in </a:t>
            </a:r>
            <a:b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Sachsen, bezogen auf: </a:t>
            </a:r>
          </a:p>
          <a:p>
            <a:pPr marL="457200" lvl="0" indent="-457200">
              <a:lnSpc>
                <a:spcPct val="150000"/>
              </a:lnSpc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eure Region oder Stadt</a:t>
            </a:r>
          </a:p>
          <a:p>
            <a:pPr marL="457200" lvl="0" indent="-457200">
              <a:lnSpc>
                <a:spcPct val="150000"/>
              </a:lnSpc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die Landwirtschaft</a:t>
            </a:r>
          </a:p>
          <a:p>
            <a:pPr marL="457200" lvl="0" indent="-457200">
              <a:lnSpc>
                <a:spcPct val="150000"/>
              </a:lnSpc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die Forstwirtschaft</a:t>
            </a:r>
          </a:p>
          <a:p>
            <a:pPr marL="457200" lvl="0" indent="-457200">
              <a:lnSpc>
                <a:spcPct val="150000"/>
              </a:lnSpc>
              <a:buFont typeface="Symbol" pitchFamily="2" charset="2"/>
              <a:buChar char="-"/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lvl="0">
              <a:lnSpc>
                <a:spcPct val="150000"/>
              </a:lnSpc>
            </a:pP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Nutzt dazu </a:t>
            </a:r>
            <a:r>
              <a:rPr lang="de-DE" b="0" dirty="0" err="1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ReKIS</a:t>
            </a:r>
            <a:r>
              <a:rPr lang="de-DE" b="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KOMMUNAL.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BA602C-70F2-0A7F-EF12-098D2D53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BC6806-7AB3-06AA-1EF9-FF3F34ED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24EF0-FCEB-BE41-500C-972FD138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Ein Bild, das Grafiken, Clipart, Electric Blue (Farbe), Design enthält.&#10;&#10;KI-generierte Inhalte können fehlerhaft sein.">
            <a:extLst>
              <a:ext uri="{FF2B5EF4-FFF2-40B4-BE49-F238E27FC236}">
                <a16:creationId xmlns:a16="http://schemas.microsoft.com/office/drawing/2014/main" id="{D93EC1D6-551C-34BA-7BE7-6C85EBC80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46" y="1722815"/>
            <a:ext cx="1231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20193-218B-3E01-3D36-A904B66A6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A494F-F14D-07E5-C17E-A49772BF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Extremes Wetter - Was bedeutet das für Sachsen?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5BE34-F4EA-2BF3-D60A-34F8AD70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005E27-B6C4-4E44-381F-11F1735F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58E17-0E45-C5B8-4139-82EE6042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3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2544F-1E0F-6343-38AA-85BC3742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Noch Fragen?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33F924-4E44-9DCE-8CDD-F6C4BB1CD00F}"/>
              </a:ext>
            </a:extLst>
          </p:cNvPr>
          <p:cNvSpPr txBox="1"/>
          <p:nvPr/>
        </p:nvSpPr>
        <p:spPr>
          <a:xfrm>
            <a:off x="6384032" y="5013176"/>
            <a:ext cx="5688632" cy="1022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0" dirty="0">
                <a:solidFill>
                  <a:schemeClr val="tx1"/>
                </a:solidFill>
              </a:rPr>
              <a:t>erstellt durch die </a:t>
            </a:r>
            <a:r>
              <a:rPr lang="de-DE" sz="1400" dirty="0">
                <a:solidFill>
                  <a:schemeClr val="tx1"/>
                </a:solidFill>
              </a:rPr>
              <a:t>Professur für Geographische Bildung</a:t>
            </a:r>
            <a:r>
              <a:rPr lang="de-DE" sz="1400" b="0" dirty="0">
                <a:solidFill>
                  <a:schemeClr val="tx1"/>
                </a:solidFill>
              </a:rPr>
              <a:t>, TU Dresden im Auftrag des </a:t>
            </a:r>
            <a:r>
              <a:rPr lang="de-DE" sz="1400" dirty="0">
                <a:solidFill>
                  <a:schemeClr val="tx1"/>
                </a:solidFill>
              </a:rPr>
              <a:t>Sächsische Landesamts für Umwelt, Landwirtschaft und Geologie (</a:t>
            </a:r>
            <a:r>
              <a:rPr lang="de-DE" sz="1400" dirty="0" err="1">
                <a:solidFill>
                  <a:schemeClr val="tx1"/>
                </a:solidFill>
              </a:rPr>
              <a:t>LfULG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  <a:r>
              <a:rPr lang="de-DE" sz="1400" b="0" dirty="0">
                <a:solidFill>
                  <a:schemeClr val="tx1"/>
                </a:solidFill>
              </a:rPr>
              <a:t>.</a:t>
            </a:r>
            <a:endParaRPr lang="de-DE" sz="1400" dirty="0">
              <a:solidFill>
                <a:schemeClr val="tx1"/>
              </a:solidFill>
            </a:endParaRPr>
          </a:p>
          <a:p>
            <a:r>
              <a:rPr lang="de-DE" sz="1400" b="0" dirty="0">
                <a:solidFill>
                  <a:schemeClr val="tx1"/>
                </a:solidFill>
              </a:rPr>
              <a:t>Kontakt: </a:t>
            </a:r>
            <a:r>
              <a:rPr lang="de-DE" sz="1400" b="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fachzentrumklima@lfulg.sachsen.de</a:t>
            </a:r>
            <a:endParaRPr lang="de-DE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3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E227F8-BEE3-9F40-0931-688856F5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067A39-B601-61DF-6C43-D9FEE139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00DA92-DB27-4B81-C616-F615E40B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FBC9D0A-7763-D1DC-7FD5-C40597368AC7}"/>
              </a:ext>
            </a:extLst>
          </p:cNvPr>
          <p:cNvSpPr/>
          <p:nvPr/>
        </p:nvSpPr>
        <p:spPr>
          <a:xfrm>
            <a:off x="448737" y="421687"/>
            <a:ext cx="5952748" cy="1844852"/>
          </a:xfrm>
          <a:custGeom>
            <a:avLst/>
            <a:gdLst/>
            <a:ahLst/>
            <a:cxnLst/>
            <a:rect l="l" t="t" r="r" b="b"/>
            <a:pathLst>
              <a:path w="11231419" h="3652377">
                <a:moveTo>
                  <a:pt x="0" y="0"/>
                </a:moveTo>
                <a:lnTo>
                  <a:pt x="11231420" y="0"/>
                </a:lnTo>
                <a:lnTo>
                  <a:pt x="11231420" y="3652377"/>
                </a:lnTo>
                <a:lnTo>
                  <a:pt x="0" y="3652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9E3760FD-8CEB-0E42-0442-9898F490EA1E}"/>
              </a:ext>
            </a:extLst>
          </p:cNvPr>
          <p:cNvSpPr/>
          <p:nvPr/>
        </p:nvSpPr>
        <p:spPr>
          <a:xfrm>
            <a:off x="7007401" y="1469193"/>
            <a:ext cx="4248472" cy="714426"/>
          </a:xfrm>
          <a:custGeom>
            <a:avLst/>
            <a:gdLst/>
            <a:ahLst/>
            <a:cxnLst/>
            <a:rect l="l" t="t" r="r" b="b"/>
            <a:pathLst>
              <a:path w="7658740" h="1046203">
                <a:moveTo>
                  <a:pt x="0" y="0"/>
                </a:moveTo>
                <a:lnTo>
                  <a:pt x="7658740" y="0"/>
                </a:lnTo>
                <a:lnTo>
                  <a:pt x="7658740" y="1046202"/>
                </a:lnTo>
                <a:lnTo>
                  <a:pt x="0" y="104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31C5D70-0C7F-B137-BB4B-9FE06D6569C9}"/>
              </a:ext>
            </a:extLst>
          </p:cNvPr>
          <p:cNvSpPr/>
          <p:nvPr/>
        </p:nvSpPr>
        <p:spPr>
          <a:xfrm>
            <a:off x="143252" y="2176330"/>
            <a:ext cx="5592708" cy="1096574"/>
          </a:xfrm>
          <a:custGeom>
            <a:avLst/>
            <a:gdLst/>
            <a:ahLst/>
            <a:cxnLst/>
            <a:rect l="l" t="t" r="r" b="b"/>
            <a:pathLst>
              <a:path w="9394475" h="1717454">
                <a:moveTo>
                  <a:pt x="0" y="0"/>
                </a:moveTo>
                <a:lnTo>
                  <a:pt x="9394475" y="0"/>
                </a:lnTo>
                <a:lnTo>
                  <a:pt x="9394475" y="1717454"/>
                </a:lnTo>
                <a:lnTo>
                  <a:pt x="0" y="1717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8EA085C7-ADE1-33B7-AEDF-FE3359410F71}"/>
              </a:ext>
            </a:extLst>
          </p:cNvPr>
          <p:cNvSpPr/>
          <p:nvPr/>
        </p:nvSpPr>
        <p:spPr>
          <a:xfrm>
            <a:off x="7022165" y="3640495"/>
            <a:ext cx="5169835" cy="1773759"/>
          </a:xfrm>
          <a:custGeom>
            <a:avLst/>
            <a:gdLst/>
            <a:ahLst/>
            <a:cxnLst/>
            <a:rect l="l" t="t" r="r" b="b"/>
            <a:pathLst>
              <a:path w="8302170" h="3079440">
                <a:moveTo>
                  <a:pt x="0" y="0"/>
                </a:moveTo>
                <a:lnTo>
                  <a:pt x="8302169" y="0"/>
                </a:lnTo>
                <a:lnTo>
                  <a:pt x="8302169" y="3079440"/>
                </a:lnTo>
                <a:lnTo>
                  <a:pt x="0" y="3079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E6042BC-DE19-394A-D179-67986B3085A2}"/>
              </a:ext>
            </a:extLst>
          </p:cNvPr>
          <p:cNvSpPr/>
          <p:nvPr/>
        </p:nvSpPr>
        <p:spPr>
          <a:xfrm>
            <a:off x="7303072" y="5781011"/>
            <a:ext cx="4106516" cy="845124"/>
          </a:xfrm>
          <a:custGeom>
            <a:avLst/>
            <a:gdLst/>
            <a:ahLst/>
            <a:cxnLst/>
            <a:rect l="l" t="t" r="r" b="b"/>
            <a:pathLst>
              <a:path w="7401360" h="1483395">
                <a:moveTo>
                  <a:pt x="0" y="0"/>
                </a:moveTo>
                <a:lnTo>
                  <a:pt x="7401360" y="0"/>
                </a:lnTo>
                <a:lnTo>
                  <a:pt x="7401360" y="1483395"/>
                </a:lnTo>
                <a:lnTo>
                  <a:pt x="0" y="14833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45AF044-E0F7-D9DA-F708-14E258696F44}"/>
              </a:ext>
            </a:extLst>
          </p:cNvPr>
          <p:cNvSpPr/>
          <p:nvPr/>
        </p:nvSpPr>
        <p:spPr>
          <a:xfrm>
            <a:off x="215857" y="3585096"/>
            <a:ext cx="6374537" cy="1678531"/>
          </a:xfrm>
          <a:custGeom>
            <a:avLst/>
            <a:gdLst/>
            <a:ahLst/>
            <a:cxnLst/>
            <a:rect l="l" t="t" r="r" b="b"/>
            <a:pathLst>
              <a:path w="9087008" h="2461324">
                <a:moveTo>
                  <a:pt x="0" y="0"/>
                </a:moveTo>
                <a:lnTo>
                  <a:pt x="9087009" y="0"/>
                </a:lnTo>
                <a:lnTo>
                  <a:pt x="9087009" y="2461323"/>
                </a:lnTo>
                <a:lnTo>
                  <a:pt x="0" y="24613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70F6263-D30C-A877-97D5-2426FD9C06C0}"/>
              </a:ext>
            </a:extLst>
          </p:cNvPr>
          <p:cNvSpPr/>
          <p:nvPr/>
        </p:nvSpPr>
        <p:spPr>
          <a:xfrm>
            <a:off x="810000" y="5507996"/>
            <a:ext cx="5379301" cy="726583"/>
          </a:xfrm>
          <a:custGeom>
            <a:avLst/>
            <a:gdLst/>
            <a:ahLst/>
            <a:cxnLst/>
            <a:rect l="l" t="t" r="r" b="b"/>
            <a:pathLst>
              <a:path w="10851492" h="1453166">
                <a:moveTo>
                  <a:pt x="0" y="0"/>
                </a:moveTo>
                <a:lnTo>
                  <a:pt x="10851492" y="0"/>
                </a:lnTo>
                <a:lnTo>
                  <a:pt x="10851492" y="1453167"/>
                </a:lnTo>
                <a:lnTo>
                  <a:pt x="0" y="1453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41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A667EA-6E93-B776-E473-150C5569C9DF}"/>
              </a:ext>
            </a:extLst>
          </p:cNvPr>
          <p:cNvSpPr txBox="1"/>
          <p:nvPr/>
        </p:nvSpPr>
        <p:spPr>
          <a:xfrm>
            <a:off x="6103670" y="1711358"/>
            <a:ext cx="187552" cy="1790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(1)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A3CA9C-9E23-8723-8E34-576B0B14EDE0}"/>
              </a:ext>
            </a:extLst>
          </p:cNvPr>
          <p:cNvSpPr txBox="1"/>
          <p:nvPr/>
        </p:nvSpPr>
        <p:spPr>
          <a:xfrm>
            <a:off x="11309048" y="2094074"/>
            <a:ext cx="187552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31F614F-C66C-F6DE-6774-48B197566943}"/>
              </a:ext>
            </a:extLst>
          </p:cNvPr>
          <p:cNvSpPr txBox="1"/>
          <p:nvPr/>
        </p:nvSpPr>
        <p:spPr>
          <a:xfrm rot="10800000" flipH="1" flipV="1">
            <a:off x="5463257" y="3144202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D5BCE4B-3C68-7D9B-9A16-E3E5980A44FC}"/>
              </a:ext>
            </a:extLst>
          </p:cNvPr>
          <p:cNvSpPr txBox="1"/>
          <p:nvPr/>
        </p:nvSpPr>
        <p:spPr>
          <a:xfrm rot="10800000" flipH="1" flipV="1">
            <a:off x="11702583" y="3144202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57A0BC0-9127-7CD5-E900-EF1C70B11F74}"/>
              </a:ext>
            </a:extLst>
          </p:cNvPr>
          <p:cNvSpPr txBox="1"/>
          <p:nvPr/>
        </p:nvSpPr>
        <p:spPr>
          <a:xfrm rot="10800000" flipH="1" flipV="1">
            <a:off x="6103670" y="5117179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(5)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293D866-F3F7-1169-0E04-F719927ED3E5}"/>
              </a:ext>
            </a:extLst>
          </p:cNvPr>
          <p:cNvSpPr txBox="1"/>
          <p:nvPr/>
        </p:nvSpPr>
        <p:spPr>
          <a:xfrm rot="10800000" flipH="1" flipV="1">
            <a:off x="11839791" y="5265706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(6)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DE0B5FD-2B8B-3172-3188-67BC3C1E45E7}"/>
              </a:ext>
            </a:extLst>
          </p:cNvPr>
          <p:cNvSpPr txBox="1"/>
          <p:nvPr/>
        </p:nvSpPr>
        <p:spPr>
          <a:xfrm rot="10800000" flipH="1" flipV="1">
            <a:off x="5916598" y="6346769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(7)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4E6D8C-C052-F88E-0BB7-B3E39A15404D}"/>
              </a:ext>
            </a:extLst>
          </p:cNvPr>
          <p:cNvSpPr txBox="1"/>
          <p:nvPr/>
        </p:nvSpPr>
        <p:spPr>
          <a:xfrm rot="10800000" flipH="1" flipV="1">
            <a:off x="11244436" y="6377856"/>
            <a:ext cx="272703" cy="179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200" b="0" dirty="0">
                <a:solidFill>
                  <a:schemeClr val="tx1"/>
                </a:solidFill>
              </a:rPr>
              <a:t>(8)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F52370F-8478-993A-1C76-BAAD5DFF8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24" y="2415880"/>
            <a:ext cx="4490576" cy="8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0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41790-6840-9A65-2E0B-61781D1D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Extremes Wetter - Was bedeutet das für Sachsen?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D85445-E7D0-1BFE-5DB0-1D2B857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DD0E31-5ADB-CCA9-0B24-4A17C96F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39BD332-A758-D0F4-1255-1767AC7AE9D1}"/>
              </a:ext>
            </a:extLst>
          </p:cNvPr>
          <p:cNvSpPr txBox="1">
            <a:spLocks/>
          </p:cNvSpPr>
          <p:nvPr/>
        </p:nvSpPr>
        <p:spPr>
          <a:xfrm>
            <a:off x="1919536" y="6404400"/>
            <a:ext cx="9580788" cy="12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Extremwetterereignisse in Sachsen</a:t>
            </a:r>
          </a:p>
        </p:txBody>
      </p:sp>
    </p:spTree>
    <p:extLst>
      <p:ext uri="{BB962C8B-B14F-4D97-AF65-F5344CB8AC3E}">
        <p14:creationId xmlns:p14="http://schemas.microsoft.com/office/powerpoint/2010/main" val="406679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93D2-C2A9-4588-4658-1FEC478C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87649-EAE2-52CF-C31E-9FAC1263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Extremwetterereignis – </a:t>
            </a:r>
            <a:br>
              <a:rPr lang="de-DE" dirty="0"/>
            </a:br>
            <a:r>
              <a:rPr lang="de-DE" dirty="0"/>
              <a:t>Was verstehen wir darunter?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DF2071-4111-DC55-8B11-6B8FFFDD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D92908-5FC9-89B7-B9F5-96CDDB6A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91B4A-1DE4-A37F-7C72-91D57A4A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6D2C-C08F-BEEF-A4B3-8C72D876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A0F467-710C-3B9F-617A-7060625B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Extremwetterereignis – </a:t>
            </a:r>
            <a:br>
              <a:rPr lang="de-DE" dirty="0"/>
            </a:br>
            <a:r>
              <a:rPr lang="de-DE" dirty="0"/>
              <a:t>Was verstehen wir darunter?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A9F5F6-AE46-E332-43B2-B98C721D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Definition Extremwetterereignis</a:t>
            </a:r>
          </a:p>
          <a:p>
            <a:pPr lvl="0"/>
            <a:r>
              <a:rPr lang="de-DE" b="0" dirty="0">
                <a:solidFill>
                  <a:schemeClr val="tx1"/>
                </a:solidFill>
              </a:rPr>
              <a:t>Ein Extremwetterereignis – kurz häufig auch nur als Extremereignis bezeichnet - ist ein mit Wetterbedingungen wie Hitze, Sturm oder Starkniederschlag verbundenes Ereignis, das am gegebenen Ort und zur gegebenen Jahreszeit selten ist bzw. extreme Werte aufweist.</a:t>
            </a:r>
          </a:p>
          <a:p>
            <a:pPr lvl="0"/>
            <a:endParaRPr lang="de-DE" b="0" dirty="0">
              <a:solidFill>
                <a:schemeClr val="tx1"/>
              </a:solidFill>
            </a:endParaRPr>
          </a:p>
          <a:p>
            <a:pPr lvl="0" algn="r"/>
            <a:r>
              <a:rPr lang="de-DE" sz="1100" b="0" dirty="0">
                <a:solidFill>
                  <a:schemeClr val="tx1"/>
                </a:solidFill>
              </a:rPr>
              <a:t>Umweltbundesamt, aus </a:t>
            </a:r>
            <a:r>
              <a:rPr lang="de-DE" sz="1100" b="0" dirty="0" err="1">
                <a:solidFill>
                  <a:schemeClr val="tx1"/>
                </a:solidFill>
              </a:rPr>
              <a:t>Arl</a:t>
            </a:r>
            <a:r>
              <a:rPr lang="de-DE" sz="1100" b="0" dirty="0">
                <a:solidFill>
                  <a:schemeClr val="tx1"/>
                </a:solidFill>
              </a:rPr>
              <a:t> (2013): Glossar Klimawandel und Raumentwicklung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04AC4F-A261-E3FA-8E31-38983C89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36F96-BEA1-E735-F65D-D37A3A19F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0D693A-4C8C-294B-7137-858CA63D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CBBE852-6674-923D-4581-6EABBA27BB85}"/>
              </a:ext>
            </a:extLst>
          </p:cNvPr>
          <p:cNvSpPr/>
          <p:nvPr/>
        </p:nvSpPr>
        <p:spPr>
          <a:xfrm>
            <a:off x="990000" y="3975271"/>
            <a:ext cx="1001544" cy="821881"/>
          </a:xfrm>
          <a:custGeom>
            <a:avLst/>
            <a:gdLst/>
            <a:ahLst/>
            <a:cxnLst/>
            <a:rect l="l" t="t" r="r" b="b"/>
            <a:pathLst>
              <a:path w="1839978" h="1836633">
                <a:moveTo>
                  <a:pt x="0" y="0"/>
                </a:moveTo>
                <a:lnTo>
                  <a:pt x="1839978" y="0"/>
                </a:lnTo>
                <a:lnTo>
                  <a:pt x="1839978" y="1836633"/>
                </a:lnTo>
                <a:lnTo>
                  <a:pt x="0" y="18366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4BF67E-B09E-1681-B7E2-436B72861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686" y="4386211"/>
            <a:ext cx="733996" cy="1442704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0880559D-7543-7569-DD09-6A3197ED1E62}"/>
              </a:ext>
            </a:extLst>
          </p:cNvPr>
          <p:cNvSpPr/>
          <p:nvPr/>
        </p:nvSpPr>
        <p:spPr>
          <a:xfrm>
            <a:off x="3779123" y="4430646"/>
            <a:ext cx="1430016" cy="1091169"/>
          </a:xfrm>
          <a:custGeom>
            <a:avLst/>
            <a:gdLst/>
            <a:ahLst/>
            <a:cxnLst/>
            <a:rect l="l" t="t" r="r" b="b"/>
            <a:pathLst>
              <a:path w="3300396" h="2460295">
                <a:moveTo>
                  <a:pt x="0" y="0"/>
                </a:moveTo>
                <a:lnTo>
                  <a:pt x="3300396" y="0"/>
                </a:lnTo>
                <a:lnTo>
                  <a:pt x="3300396" y="2460295"/>
                </a:lnTo>
                <a:lnTo>
                  <a:pt x="0" y="24602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90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54A7A-25C3-A64B-66FD-371C3744B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07B31-0697-0100-9C3A-731B5083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Extremwetterereignisse in Sachsen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82764-CD54-64DA-2DE8-80A91122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Aufgabe:</a:t>
            </a:r>
          </a:p>
          <a:p>
            <a:pPr marL="457200" indent="-457200">
              <a:buFont typeface="+mj-lt"/>
              <a:buAutoNum type="arabicPeriod"/>
            </a:pPr>
            <a:r>
              <a:rPr lang="de-DE" b="0" dirty="0">
                <a:solidFill>
                  <a:schemeClr val="tx1"/>
                </a:solidFill>
              </a:rPr>
              <a:t>Erarbeitet in Einzelarbeit Merkmale, Ursachen und Folgen eures Extremwetterereignis (Hitze, Dürre, Starkniederschlag) mithilfe des Arbeitsblattes und dem Regionalen Klima-Informationssystem (ReKIS). (Think)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0" dirty="0">
                <a:solidFill>
                  <a:schemeClr val="tx1"/>
                </a:solidFill>
              </a:rPr>
              <a:t>Stelle deinen Arbeitspartnerinnen und -partnern dein Extremwettereignis vor. (Pair 1)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0" dirty="0">
                <a:solidFill>
                  <a:schemeClr val="tx1"/>
                </a:solidFill>
              </a:rPr>
              <a:t>Erstellt gemeinsam mithilfe der Begriffskärtchen eine Concept </a:t>
            </a:r>
            <a:r>
              <a:rPr lang="de-DE" b="0" dirty="0" err="1">
                <a:solidFill>
                  <a:schemeClr val="tx1"/>
                </a:solidFill>
              </a:rPr>
              <a:t>Map</a:t>
            </a:r>
            <a:r>
              <a:rPr lang="de-DE" b="0" dirty="0">
                <a:solidFill>
                  <a:schemeClr val="tx1"/>
                </a:solidFill>
              </a:rPr>
              <a:t> zu den Extremwetterereignissen. (Pair 2)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5F45A6-5CDF-2D57-E495-2E5B9900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58E482-93E9-286B-DD45-C06FC416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51293-3DDE-867A-E15E-CA124CAE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Ein Bild, das Grafiken, Clipart, Electric Blue (Farbe), Design enthält.&#10;&#10;KI-generierte Inhalte können fehlerhaft sein.">
            <a:extLst>
              <a:ext uri="{FF2B5EF4-FFF2-40B4-BE49-F238E27FC236}">
                <a16:creationId xmlns:a16="http://schemas.microsoft.com/office/drawing/2014/main" id="{41F8C5FC-5898-144D-3CD6-372687D2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46" y="1722815"/>
            <a:ext cx="1231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A0A88-A833-7149-A972-EBB47111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F930B-1E07-536F-6F5C-C8CAD212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Extremes Wetter - Was bedeutet das für Sachsen?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03F907-B6D9-5585-1C33-32EA0680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65592-A1FD-CA9C-535F-580D4A70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B9BA3C-FB20-883F-A3E5-D5D8337E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50B0-DB69-879E-D28D-34E9919C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C233F-D1D6-87AD-9B1F-955CA9A5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Extremwetterereignisse in Sachsen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BAED48-E43C-6391-903D-2B9A98CA6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dirty="0"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Aufgabe: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Gebt Ursachen, Merkmale sowie Folgen der Extremwetterereignisse abwechselnd </a:t>
            </a:r>
            <a:b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wieder, je nachdem, was der Würfel zeigt.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-"/>
            </a:pPr>
            <a: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Augenzahl 1 &amp; 4 : Ursachen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-"/>
            </a:pPr>
            <a: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Augenzahl 2 &amp; 5 : Merkmale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Symbol" pitchFamily="2" charset="2"/>
              <a:buChar char="-"/>
            </a:pPr>
            <a:r>
              <a:rPr lang="de-DE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Augenzahl 3 &amp; 6 : Folgen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709D30-69F6-4866-1B10-C3903AB3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B6FDB8-A6CC-3DEA-38BA-AC05BAC3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DAF416-00E3-712E-70C9-20D2C44A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Ein Bild, das Grafiken, Clipart, Electric Blue (Farbe), Design enthält.&#10;&#10;KI-generierte Inhalte können fehlerhaft sein.">
            <a:extLst>
              <a:ext uri="{FF2B5EF4-FFF2-40B4-BE49-F238E27FC236}">
                <a16:creationId xmlns:a16="http://schemas.microsoft.com/office/drawing/2014/main" id="{6AB6E58F-0B40-D376-6C84-B61BBFC6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8"/>
          <a:stretch>
            <a:fillRect/>
          </a:stretch>
        </p:blipFill>
        <p:spPr>
          <a:xfrm>
            <a:off x="10632503" y="1772816"/>
            <a:ext cx="748283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3209C-2982-AA35-C1F6-D3EF08384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627F7-950B-C739-CE6D-B64C9C7E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Klimaschutz und Klimaanpassung – worin liegt der Unterschied?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66EA1-D79C-8F38-E83F-26FD39E6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944E-755B-4AAE-A836-2F7EAB2B6474}" type="datetime1">
              <a:rPr lang="de-DE" smtClean="0"/>
              <a:pPr/>
              <a:t>03.06.26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1ABE80-CC56-227C-1574-BC81C314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Extremwetterereignisse in Sachsen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6E2590-4787-3E9F-B666-5B020FE7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2306F79-3C06-4672-972B-47D8DE2A461D}" type="slidenum">
              <a:rPr lang="de-DE" smtClean="0"/>
              <a:pPr algn="l"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ReKI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F2"/>
      </a:accent1>
      <a:accent2>
        <a:srgbClr val="00D77B"/>
      </a:accent2>
      <a:accent3>
        <a:srgbClr val="1421A3"/>
      </a:accent3>
      <a:accent4>
        <a:srgbClr val="00E3FF"/>
      </a:accent4>
      <a:accent5>
        <a:srgbClr val="7944FF"/>
      </a:accent5>
      <a:accent6>
        <a:srgbClr val="006059"/>
      </a:accent6>
      <a:hlink>
        <a:srgbClr val="000000"/>
      </a:hlink>
      <a:folHlink>
        <a:srgbClr val="000000"/>
      </a:folHlink>
    </a:clrScheme>
    <a:fontScheme name="Slackey_Arial">
      <a:majorFont>
        <a:latin typeface="Slacke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KIS-Campus_Inter_VariableFont" id="{378E16E6-5F65-493E-BB07-8CCBA7A5B164}" vid="{9900377E-2A37-4B2A-AF4C-ED6F1E7B4A8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74B5E24FAC7C46B8E2F26F254754D7" ma:contentTypeVersion="2" ma:contentTypeDescription="Ein neues Dokument erstellen." ma:contentTypeScope="" ma:versionID="714a4d3f3aa5c6ccc6015d4fe2665f91">
  <xsd:schema xmlns:xsd="http://www.w3.org/2001/XMLSchema" xmlns:xs="http://www.w3.org/2001/XMLSchema" xmlns:p="http://schemas.microsoft.com/office/2006/metadata/properties" xmlns:ns2="6e2aa7df-bc9b-4278-82c3-b0827ffe35f0" targetNamespace="http://schemas.microsoft.com/office/2006/metadata/properties" ma:root="true" ma:fieldsID="1315a4f59a1f668a32a031b1aa83ff0c" ns2:_="">
    <xsd:import namespace="6e2aa7df-bc9b-4278-82c3-b0827ffe35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aa7df-bc9b-4278-82c3-b0827ffe35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FCA00-1526-494B-B99E-2177F81155C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e2aa7df-bc9b-4278-82c3-b0827ffe35f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5A7A1B-0906-4DE6-81FB-070D3AC97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9172F-84EF-4AC3-8235-7BAF3FFD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aa7df-bc9b-4278-82c3-b0827ffe3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1325</Words>
  <Application>Microsoft Macintosh PowerPoint</Application>
  <PresentationFormat>Breitbild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Open Sans</vt:lpstr>
      <vt:lpstr>Symbol</vt:lpstr>
      <vt:lpstr>Arial</vt:lpstr>
      <vt:lpstr>Aptos</vt:lpstr>
      <vt:lpstr>Slackey</vt:lpstr>
      <vt:lpstr>Office</vt:lpstr>
      <vt:lpstr>Extremes Wetter –  Was bedeutet das für Sachsen?</vt:lpstr>
      <vt:lpstr>PowerPoint-Präsentation</vt:lpstr>
      <vt:lpstr>Extremes Wetter - Was bedeutet das für Sachsen? </vt:lpstr>
      <vt:lpstr>Extremwetterereignis –  Was verstehen wir darunter?</vt:lpstr>
      <vt:lpstr>Extremwetterereignis –  Was verstehen wir darunter?</vt:lpstr>
      <vt:lpstr>Extremwetterereignisse in Sachsen </vt:lpstr>
      <vt:lpstr>Extremes Wetter - Was bedeutet das für Sachsen? </vt:lpstr>
      <vt:lpstr>Extremwetterereignisse in Sachsen </vt:lpstr>
      <vt:lpstr>Klimaschutz und Klimaanpassung – worin liegt der Unterschied?</vt:lpstr>
      <vt:lpstr>Klimaschutz und Klimaanpassung:</vt:lpstr>
      <vt:lpstr>PowerPoint-Präsentation</vt:lpstr>
      <vt:lpstr>Anpassungsmaßnahmen an den Klimawandel</vt:lpstr>
      <vt:lpstr>Was wäre, wenn ... ?</vt:lpstr>
      <vt:lpstr>Extremwetterereignisse in Sachsen </vt:lpstr>
      <vt:lpstr>Extremes Wetter - Was bedeutet das für Sachsen? </vt:lpstr>
      <vt:lpstr>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eine Headline zweite Zeile</dc:title>
  <dc:creator>Anne Meyer</dc:creator>
  <cp:lastModifiedBy>Hennig, Pauline</cp:lastModifiedBy>
  <cp:revision>162</cp:revision>
  <dcterms:created xsi:type="dcterms:W3CDTF">2026-01-22T11:44:27Z</dcterms:created>
  <dcterms:modified xsi:type="dcterms:W3CDTF">2026-06-03T12:28:52Z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0x010100B574B5E24FAC7C46B8E2F26F254754D7</vt:lpwstr>
  </property>
</Properties>
</file>