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2F_BF3E8B1F.xml" ContentType="application/vnd.ms-powerpoint.comments+xml"/>
  <Override PartName="/ppt/notesSlides/notesSlide2.xml" ContentType="application/vnd.openxmlformats-officedocument.presentationml.notesSlide+xml"/>
  <Override PartName="/ppt/comments/modernComment_121_6D354FB0.xml" ContentType="application/vnd.ms-powerpoint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13A_1C544EBC.xml" ContentType="application/vnd.ms-powerpoint.comments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9"/>
  </p:notesMasterIdLst>
  <p:sldIdLst>
    <p:sldId id="303" r:id="rId5"/>
    <p:sldId id="289" r:id="rId6"/>
    <p:sldId id="307" r:id="rId7"/>
    <p:sldId id="308" r:id="rId8"/>
    <p:sldId id="284" r:id="rId9"/>
    <p:sldId id="285" r:id="rId10"/>
    <p:sldId id="311" r:id="rId11"/>
    <p:sldId id="317" r:id="rId12"/>
    <p:sldId id="320" r:id="rId13"/>
    <p:sldId id="321" r:id="rId14"/>
    <p:sldId id="313" r:id="rId15"/>
    <p:sldId id="314" r:id="rId16"/>
    <p:sldId id="315" r:id="rId17"/>
    <p:sldId id="301" r:id="rId18"/>
  </p:sldIdLst>
  <p:sldSz cx="12192000" cy="6858000"/>
  <p:notesSz cx="6858000" cy="9144000"/>
  <p:embeddedFontLst>
    <p:embeddedFont>
      <p:font typeface="Slackey" panose="02000000000000000000"/>
      <p:regular r:id="rId20"/>
    </p:embeddedFont>
  </p:embeddedFontLst>
  <p:defaultTextStyle>
    <a:defPPr>
      <a:defRPr lang="de-DE"/>
    </a:defPPr>
    <a:lvl1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900" b="1" kern="1200">
        <a:solidFill>
          <a:schemeClr val="accent1"/>
        </a:solidFill>
        <a:latin typeface="+mn-lt"/>
        <a:ea typeface="+mn-ea"/>
        <a:cs typeface="+mn-cs"/>
      </a:defRPr>
    </a:lvl1pPr>
    <a:lvl2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216000" indent="-21600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Char char="•"/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432000" indent="-21600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Char char="•"/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648000" indent="-21600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Symbol" panose="05050102010706020507" pitchFamily="18" charset="2"/>
      <a:buChar char="-"/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0" indent="0" algn="l" defTabSz="914400" rtl="0" eaLnBrk="1" latinLnBrk="0" hangingPunct="1">
      <a:lnSpc>
        <a:spcPct val="104000"/>
      </a:lnSpc>
      <a:spcBef>
        <a:spcPts val="0"/>
      </a:spcBef>
      <a:spcAft>
        <a:spcPts val="1100"/>
      </a:spcAft>
      <a:buFont typeface="Arial" panose="020B0604020202020204" pitchFamily="34" charset="0"/>
      <a:buNone/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08389D-C0E7-8792-CACD-D19FC989C75C}" name="Kirstin Kleeberg" initials="KK" userId="b52e7d8d1d194269" providerId="Windows Live"/>
  <p188:author id="{821CF8BC-FC94-6EED-AF57-3C475D23975D}" name="Kleeberg, Kirstin - LfULG" initials="KKL" userId="S-1-5-21-2744191423-314973138-2615043376-9322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29867FB-AFA2-4E26-9472-A78925E37D7E}">
  <a:tblStyle styleId="{F29867FB-AFA2-4E26-9472-A78925E37D7E}" styleName="ReKIS-Campus Tabelle">
    <a:tblBg/>
    <a:wholeTbl>
      <a:tcTxStyle b="off" i="off">
        <a:fontRef idx="minor"/>
        <a:schemeClr val="tx1"/>
      </a:tcTxStyle>
      <a:tcStyle>
        <a:tcBdr/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TxStyle b="on" i="off">
        <a:fontRef idx="minor"/>
        <a:schemeClr val="tx1"/>
      </a:tcTxStyle>
      <a:tcStyle>
        <a:tcBdr/>
      </a:tcStyle>
    </a:lastRow>
    <a:seCell>
      <a:tcStyle>
        <a:tcBdr/>
      </a:tcStyle>
    </a:seCell>
    <a:swCell>
      <a:tcStyle>
        <a:tcBdr/>
      </a:tcStyle>
    </a:swCell>
    <a:firstRow>
      <a:tcTxStyle b="on" i="off">
        <a:fontRef idx="minor"/>
        <a:schemeClr val="tx1"/>
      </a:tcTxStyle>
      <a:tcStyle>
        <a:tcBdr/>
      </a:tcStyle>
    </a:firstRow>
    <a:neCell>
      <a:tcStyle>
        <a:tcBdr/>
      </a:tcStyle>
    </a:neCell>
    <a:nwCell>
      <a:tcStyle>
        <a:tcBdr/>
      </a:tcStyle>
    </a:nwCell>
    <a:extLst/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63904" autoAdjust="0"/>
  </p:normalViewPr>
  <p:slideViewPr>
    <p:cSldViewPr showGuides="1">
      <p:cViewPr varScale="1">
        <p:scale>
          <a:sx n="78" d="100"/>
          <a:sy n="78" d="100"/>
        </p:scale>
        <p:origin x="1392" y="184"/>
      </p:cViewPr>
      <p:guideLst/>
    </p:cSldViewPr>
  </p:slideViewPr>
  <p:outlineViewPr>
    <p:cViewPr>
      <p:scale>
        <a:sx n="33" d="100"/>
        <a:sy n="33" d="100"/>
      </p:scale>
      <p:origin x="0" y="-4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omments/modernComment_121_6D354FB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4090641-2A80-45A3-B2D0-502DC978C6AE}" authorId="{821CF8BC-FC94-6EED-AF57-3C475D23975D}" status="resolved" created="2026-05-18T12:54:47.089" complete="100000">
    <pc:sldMkLst xmlns:pc="http://schemas.microsoft.com/office/powerpoint/2013/main/command">
      <pc:docMk/>
      <pc:sldMk cId="1832210352" sldId="289"/>
    </pc:sldMkLst>
    <p188:replyLst>
      <p188:reply id="{6098974D-9973-43FA-8129-94020859C24D}" authorId="{821CF8BC-FC94-6EED-AF57-3C475D23975D}" created="2026-05-18T12:56:08.489">
        <p188:txBody>
          <a:bodyPr/>
          <a:lstStyle/>
          <a:p>
            <a:r>
              <a:rPr lang="de-DE"/>
              <a:t>Gilt auch für die anderen Fake/Faktnews</a:t>
            </a:r>
          </a:p>
        </p188:txBody>
      </p188:reply>
      <p188:reply id="{82B91424-BE4E-294F-9D8B-5FBBC147FA1E}" authorId="{AC08389D-C0E7-8792-CACD-D19FC989C75C}" created="2026-05-20T05:15:12.775">
        <p188:txBody>
          <a:bodyPr/>
          <a:lstStyle/>
          <a:p>
            <a:r>
              <a:rPr lang="de-DE"/>
              <a:t>SInd das die in der Handreichung erwähnten Handkarten?</a:t>
            </a:r>
          </a:p>
        </p188:txBody>
      </p188:reply>
    </p188:replyLst>
    <p188:txBody>
      <a:bodyPr/>
      <a:lstStyle/>
      <a:p>
        <a:r>
          <a:rPr lang="de-DE"/>
          <a:t>Ist das ein realer tweet? Quelle angeben (Plattform, Datum), auch wenn generiert, kennzeichnen -&gt; ggf. vor dem Hintergrund der Zielstellung auch in den Notizen; </a:t>
        </a:r>
      </a:p>
    </p188:txBody>
  </p188:cm>
</p188:cmLst>
</file>

<file path=ppt/comments/modernComment_12F_BF3E8B1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BE51DE0-E504-E74F-9410-9237334937ED}" authorId="{AC08389D-C0E7-8792-CACD-D19FC989C75C}" status="resolved" created="2026-05-20T10:55:46.167" complete="100000">
    <pc:sldMkLst xmlns:pc="http://schemas.microsoft.com/office/powerpoint/2013/main/command">
      <pc:docMk/>
      <pc:sldMk cId="3208547103" sldId="303"/>
    </pc:sldMkLst>
    <p188:txBody>
      <a:bodyPr/>
      <a:lstStyle/>
      <a:p>
        <a:r>
          <a:rPr lang="de-DE"/>
          <a:t>Bei "mir" privat gibt es hier Probleme mit der Schrift -&gt; technisch prüfen/ Einbettung der Schriftart als Lösung?? (Screenshot abgelegt), betrifft auch dann später die Überschriften</a:t>
        </a:r>
      </a:p>
    </p188:txBody>
  </p188:cm>
</p188:cmLst>
</file>

<file path=ppt/comments/modernComment_13A_1C544EB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399AB5F-6B49-B746-B1AB-26F7133995E8}" authorId="{AC08389D-C0E7-8792-CACD-D19FC989C75C}" status="resolved" created="2026-05-20T06:42:01.460" complete="100000">
    <pc:sldMkLst xmlns:pc="http://schemas.microsoft.com/office/powerpoint/2013/main/command">
      <pc:docMk/>
      <pc:sldMk cId="475287228" sldId="314"/>
    </pc:sldMkLst>
    <p188:txBody>
      <a:bodyPr/>
      <a:lstStyle/>
      <a:p>
        <a:r>
          <a:rPr lang="de-DE"/>
          <a:t>ich habe hier den Begriff "ReKIS" ausgeschrieben -&gt; hier werden die SuS doch ggf. das erste Mal damit konfrontiert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D2C32-2C3E-4451-8F2F-A16B8CBEAB90}" type="datetimeFigureOut">
              <a:rPr lang="de-DE" smtClean="0"/>
              <a:t>03.06.26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AF31D-693B-44F2-AA43-388B995058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75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</a:t>
            </a:r>
            <a:r>
              <a:rPr lang="de-DE" dirty="0"/>
              <a:t>: Entscheide, ob es sich um bei den Tweets um einen Fakt oder einen Fake handelt.</a:t>
            </a:r>
          </a:p>
          <a:p>
            <a:endParaRPr lang="de-DE" b="1" dirty="0"/>
          </a:p>
          <a:p>
            <a:r>
              <a:rPr lang="de-DE" b="1" dirty="0"/>
              <a:t>Aufgabe</a:t>
            </a:r>
            <a:r>
              <a:rPr lang="de-DE" dirty="0"/>
              <a:t>: Begründet, wie schwer oder wie leicht euch die Entscheidung „Fakt oder Fake“ gefallen ist. Beschreibt eure Gedanken, die beim Hören der Aussage entstanden sind.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632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Aufgabe: </a:t>
            </a:r>
          </a:p>
          <a:p>
            <a:pPr marL="228600" indent="-228600">
              <a:buAutoNum type="arabicPeriod"/>
            </a:pPr>
            <a:r>
              <a:rPr lang="de-DE" dirty="0"/>
              <a:t>Erklärt den Begriff Fake News. </a:t>
            </a:r>
          </a:p>
          <a:p>
            <a:pPr marL="228600" indent="-228600">
              <a:buAutoNum type="arabicPeriod"/>
            </a:pPr>
            <a:r>
              <a:rPr lang="de-DE" dirty="0"/>
              <a:t>Nennt Gründe für die Verbreitung von Fake News. 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Gemeinsame Erarbeitung des Begriffs „Fake News“ und der Gründe im Plenum,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Arbeitsergebnisse werden ins Buddy Book übernommen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1601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Aufgabe: 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Ordnet in Partnerarbeit den Strategien bei der Formulierung von Fake News ihre Merkmale und das entsprechende Beispiel zu.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Arbeitsmaterial: </a:t>
            </a:r>
            <a:r>
              <a:rPr lang="de-DE" b="0" dirty="0"/>
              <a:t>FakeNews_Strategien_AB-1 und ..</a:t>
            </a:r>
            <a:r>
              <a:rPr lang="de-DE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2;</a:t>
            </a:r>
          </a:p>
          <a:p>
            <a:endParaRPr lang="de-DE" dirty="0"/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Aufgabe: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Nennt eure Zuordnungen. Fallen euch weitere Beispiele ein? Wo sind euch diese begegnet?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Notiert die Strategien, die ihr besonders einprägsam findet.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108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Wir kennen die Erklärung des Begriffs Fake News, warum sie sich verbreiten und wie sie gestaltet werden.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können nun aber Fake News erkannt werden? Das sollt ihr jetzt herausfinden.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noProof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</a:t>
            </a:r>
            <a:r>
              <a:rPr lang="de-DE" sz="1200" kern="1200" noProof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Geht den „Artikeln“ auf den Grund, indem ihr fehlerhafte oder nicht exakt dargestellte Informationen mithilfe von ReKIS widerlegt. Formuliert ein Statement in Form eines Leserbriefes.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Hinweis:  Markiert oder kommentiert Aussagen direkt in den „Artikeln“ mit Textmarkern oder Post-Ist.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b="1" dirty="0"/>
              <a:t>Arbeitsmaterialien: </a:t>
            </a:r>
          </a:p>
          <a:p>
            <a:pPr marL="171450" indent="-171450">
              <a:buFontTx/>
              <a:buChar char="-"/>
            </a:pP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FakeNews_Fake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-News-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widerlegen_AB.pdf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FakeNews_Fake-News-widerlegen_Artikel-1 .. 3.pdf</a:t>
            </a:r>
          </a:p>
          <a:p>
            <a:pPr marL="171450" indent="-171450">
              <a:buFontTx/>
              <a:buChar char="-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Regionales Klimainformationssystem (https://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rekis.hydro.tu-dresden.de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/)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Aufgabe: 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Präsentiert eure Statements, stellt dazu euren Arbeitsprozess kurz dar.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Notiert im Buddy Book für euch wichtige Informationen, wie man Fake News erkennen kann.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dirty="0"/>
          </a:p>
          <a:p>
            <a:pPr marL="171450" indent="-171450">
              <a:buFontTx/>
              <a:buChar char="-"/>
            </a:pP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4867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Aufgabe: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Diskutiert in Gruppen folgende Fragen: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Wie erkennt ihr Fake News?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Welche Schwierigkeiten ergeben sich aus Fake News?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Wie könnt ihr mit Fake News umgehen?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Aufgabe: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Reflektiere die Diskussion. Welche Gedanken bewegen dich?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Welche Informationen und Gedanken nimmst du dir mit? Notiere diese.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Arbeitsmaterialien: World Café Fragen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584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Bild KI-generiert mit OpenAI und </a:t>
            </a:r>
            <a:r>
              <a:rPr lang="de-DE" b="0" dirty="0" err="1"/>
              <a:t>Tweetgen</a:t>
            </a:r>
            <a:endParaRPr lang="de-DE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Aufgabe</a:t>
            </a:r>
            <a:r>
              <a:rPr lang="de-DE" dirty="0"/>
              <a:t>: Entscheide, ob es sich um bei den Tweets um einen Fakt oder einen Fake handelt.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151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Bild KI-generiert mit OpenAI und </a:t>
            </a:r>
            <a:r>
              <a:rPr lang="de-DE" b="0" dirty="0" err="1"/>
              <a:t>Tweetgen</a:t>
            </a:r>
            <a:endParaRPr lang="de-DE" b="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0708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/>
              <a:t>Bild KI-generiert mit OpenAI und </a:t>
            </a:r>
            <a:r>
              <a:rPr lang="de-DE" b="0" dirty="0" err="1"/>
              <a:t>Tweetgen</a:t>
            </a:r>
            <a:endParaRPr lang="de-DE" b="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126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512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Aufgabe: </a:t>
            </a:r>
          </a:p>
          <a:p>
            <a:pPr marL="228600" indent="-228600">
              <a:buAutoNum type="arabicPeriod"/>
            </a:pPr>
            <a:r>
              <a:rPr lang="de-DE" dirty="0"/>
              <a:t>Faltet das Buddy Book nach der Anleitung. </a:t>
            </a:r>
          </a:p>
          <a:p>
            <a:pPr marL="228600" indent="-228600">
              <a:buAutoNum type="arabicPeriod"/>
            </a:pPr>
            <a:r>
              <a:rPr lang="de-DE" dirty="0"/>
              <a:t>Notiert eure Gedanken zu den Tweets im Buddy Book</a:t>
            </a:r>
          </a:p>
          <a:p>
            <a:pPr marL="228600" indent="-228600">
              <a:buAutoNum type="arabicPeriod"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Arbeitsmaterial: </a:t>
            </a:r>
            <a:r>
              <a:rPr lang="de-DE" dirty="0"/>
              <a:t>FakeNews_AB_BuddyBook.pdf</a:t>
            </a:r>
          </a:p>
          <a:p>
            <a:pPr marL="0" indent="0">
              <a:buNone/>
            </a:pPr>
            <a:endParaRPr lang="de-DE" dirty="0"/>
          </a:p>
          <a:p>
            <a:pPr marL="228600" indent="-228600">
              <a:buAutoNum type="arabicPeriod"/>
            </a:pPr>
            <a:endParaRPr lang="de-DE" dirty="0"/>
          </a:p>
          <a:p>
            <a:pPr marL="228600" indent="-228600"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00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Aufgabe: </a:t>
            </a:r>
          </a:p>
          <a:p>
            <a:pPr marL="228600" indent="-228600">
              <a:buAutoNum type="arabicPeriod"/>
            </a:pPr>
            <a:r>
              <a:rPr lang="de-DE" dirty="0"/>
              <a:t>Erklärt den Begriff Fake News. </a:t>
            </a:r>
          </a:p>
          <a:p>
            <a:pPr marL="228600" indent="-228600">
              <a:buAutoNum type="arabicPeriod"/>
            </a:pPr>
            <a:r>
              <a:rPr lang="de-DE" dirty="0"/>
              <a:t>Nennt Gründe für die Verbreitung von Fake News. 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Gemeinsame Erarbeitung des Begriffs „Fake News“ und der Gründe im Plenum,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Arbeitsergebnisse werden ins Buddy Book übernommen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132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Aufgabe: </a:t>
            </a:r>
          </a:p>
          <a:p>
            <a:pPr marL="228600" indent="-228600">
              <a:buAutoNum type="arabicPeriod"/>
            </a:pPr>
            <a:r>
              <a:rPr lang="de-DE" dirty="0"/>
              <a:t>Erklärt den Begriff Fake News. </a:t>
            </a:r>
          </a:p>
          <a:p>
            <a:pPr marL="228600" indent="-228600">
              <a:buAutoNum type="arabicPeriod"/>
            </a:pPr>
            <a:r>
              <a:rPr lang="de-DE" dirty="0"/>
              <a:t>Nennt Gründe für die Verbreitung von Fake News. 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Gemeinsame Erarbeitung des Begriffs „Fake News“ und der Gründe im Plenum,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Arbeitsergebnisse werden ins Buddy Book übernommen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398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Aufgabe: </a:t>
            </a:r>
          </a:p>
          <a:p>
            <a:pPr marL="228600" indent="-228600">
              <a:buAutoNum type="arabicPeriod"/>
            </a:pPr>
            <a:r>
              <a:rPr lang="de-DE" dirty="0"/>
              <a:t>Erklärt den Begriff Fake News. </a:t>
            </a:r>
          </a:p>
          <a:p>
            <a:pPr marL="228600" indent="-228600">
              <a:buAutoNum type="arabicPeriod"/>
            </a:pPr>
            <a:r>
              <a:rPr lang="de-DE" dirty="0"/>
              <a:t>Nennt Gründe für die Verbreitung von Fake News. 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Gemeinsame Erarbeitung des Begriffs „Fake News“ und der Gründe im Plenum,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Arbeitsergebnisse werden ins Buddy Book übernommen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F31D-693B-44F2-AA43-388B99505853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593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CB7C0-4756-35C2-793C-CA8B0A0964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3600" y="2948400"/>
            <a:ext cx="10567188" cy="1477328"/>
          </a:xfrm>
          <a:noFill/>
        </p:spPr>
        <p:txBody>
          <a:bodyPr wrap="square" rIns="0" bIns="0" anchor="t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2407A3-4C15-0B3D-AEDC-62E7955AC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600" y="2156400"/>
            <a:ext cx="10576578" cy="332858"/>
          </a:xfrm>
        </p:spPr>
        <p:txBody>
          <a:bodyPr anchor="b" anchorCtr="0"/>
          <a:lstStyle>
            <a:lvl1pPr marL="0" indent="0" algn="l">
              <a:buNone/>
              <a:defRPr sz="1800" b="0" kern="600" cap="all" spc="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5B258BE-2D13-DF6E-5140-B79307AED4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09756" y="359664"/>
            <a:ext cx="2380422" cy="86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22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70" userDrawn="1">
          <p15:clr>
            <a:srgbClr val="FBAE40"/>
          </p15:clr>
        </p15:guide>
        <p15:guide id="2" orient="horz" pos="18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0000" y="2001600"/>
            <a:ext cx="51408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91A8B4D6-317D-47AA-762C-62E1DDB17C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2400" y="2001600"/>
            <a:ext cx="51408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94EC61-0CC4-3BC3-0FAD-8BD31B19280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35FBE6D-DA4F-9432-5AF6-C5F974B083F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4ADBA60-C33A-B4D2-6072-B913BACB8A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0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>
          <p15:clr>
            <a:srgbClr val="FBAE40"/>
          </p15:clr>
        </p15:guide>
        <p15:guide id="2" pos="3749">
          <p15:clr>
            <a:srgbClr val="FBAE40"/>
          </p15:clr>
        </p15:guide>
        <p15:guide id="3" orient="horz" pos="125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vie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001600"/>
            <a:ext cx="282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91A8B4D6-317D-47AA-762C-62E1DDB17C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1600" y="2001600"/>
            <a:ext cx="282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F50B2D31-D518-147A-4D74-6C3388E9FDC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62400" y="2002825"/>
            <a:ext cx="282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9" name="Bildplatzhalter 12">
            <a:extLst>
              <a:ext uri="{FF2B5EF4-FFF2-40B4-BE49-F238E27FC236}">
                <a16:creationId xmlns:a16="http://schemas.microsoft.com/office/drawing/2014/main" id="{C8AB8D83-A09B-B6DE-797D-F129D10B293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120800" y="2001600"/>
            <a:ext cx="282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BC5274-DF22-FC69-D8B4-3313C8D3707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9B19C6E7-E47B-572D-DFCC-188734BBA7E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FC05A750-33C4-0018-755B-1D978FB58DF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398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>
          <p15:clr>
            <a:srgbClr val="FBAE40"/>
          </p15:clr>
        </p15:guide>
        <p15:guide id="2" pos="3749">
          <p15:clr>
            <a:srgbClr val="FBAE40"/>
          </p15:clr>
        </p15:guide>
        <p15:guide id="3" orient="horz" pos="1259">
          <p15:clr>
            <a:srgbClr val="FBAE40"/>
          </p15:clr>
        </p15:guide>
        <p15:guide id="4" pos="1784" userDrawn="1">
          <p15:clr>
            <a:srgbClr val="FBAE40"/>
          </p15:clr>
        </p15:guide>
        <p15:guide id="5" pos="1964" userDrawn="1">
          <p15:clr>
            <a:srgbClr val="FBAE40"/>
          </p15:clr>
        </p15:guide>
        <p15:guide id="6" pos="5897" userDrawn="1">
          <p15:clr>
            <a:srgbClr val="FBAE40"/>
          </p15:clr>
        </p15:guide>
        <p15:guide id="7" pos="57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e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951538" cy="3283200"/>
          </a:xfrm>
        </p:spPr>
        <p:txBody>
          <a:bodyPr/>
          <a:lstStyle/>
          <a:p>
            <a:endParaRPr lang="de-DE"/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91A8B4D6-317D-47AA-762C-62E1DDB17C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1600" y="0"/>
            <a:ext cx="5950800" cy="3283200"/>
          </a:xfrm>
        </p:spPr>
        <p:txBody>
          <a:bodyPr/>
          <a:lstStyle/>
          <a:p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F50B2D31-D518-147A-4D74-6C3388E9FDC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2400" y="3574800"/>
            <a:ext cx="5950800" cy="3283200"/>
          </a:xfrm>
        </p:spPr>
        <p:txBody>
          <a:bodyPr/>
          <a:lstStyle/>
          <a:p>
            <a:endParaRPr lang="de-DE"/>
          </a:p>
        </p:txBody>
      </p:sp>
      <p:sp>
        <p:nvSpPr>
          <p:cNvPr id="9" name="Bildplatzhalter 12">
            <a:extLst>
              <a:ext uri="{FF2B5EF4-FFF2-40B4-BE49-F238E27FC236}">
                <a16:creationId xmlns:a16="http://schemas.microsoft.com/office/drawing/2014/main" id="{C8AB8D83-A09B-B6DE-797D-F129D10B293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574800"/>
            <a:ext cx="5950800" cy="32832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288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>
          <p15:clr>
            <a:srgbClr val="FBAE40"/>
          </p15:clr>
        </p15:guide>
        <p15:guide id="2" pos="3749">
          <p15:clr>
            <a:srgbClr val="FBAE40"/>
          </p15:clr>
        </p15:guide>
        <p15:guide id="3" orient="horz" pos="2069" userDrawn="1">
          <p15:clr>
            <a:srgbClr val="FBAE40"/>
          </p15:clr>
        </p15:guide>
        <p15:guide id="8" orient="horz" pos="225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enplatzhalter 4">
            <a:extLst>
              <a:ext uri="{FF2B5EF4-FFF2-40B4-BE49-F238E27FC236}">
                <a16:creationId xmlns:a16="http://schemas.microsoft.com/office/drawing/2014/main" id="{9910714B-60D1-D509-81E2-55926F8298A0}"/>
              </a:ext>
            </a:extLst>
          </p:cNvPr>
          <p:cNvSpPr>
            <a:spLocks noGrp="1"/>
          </p:cNvSpPr>
          <p:nvPr>
            <p:ph type="media" sz="quarter" idx="2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900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Texte far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48976358-A101-FDE2-5583-FB9589965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0000" y="2001600"/>
            <a:ext cx="3330000" cy="4039200"/>
          </a:xfrm>
          <a:solidFill>
            <a:schemeClr val="accent1"/>
          </a:solidFill>
        </p:spPr>
        <p:txBody>
          <a:bodyPr lIns="180000" tIns="158400" rIns="180000" bIns="1584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Textplatzhalter 10">
            <a:extLst>
              <a:ext uri="{FF2B5EF4-FFF2-40B4-BE49-F238E27FC236}">
                <a16:creationId xmlns:a16="http://schemas.microsoft.com/office/drawing/2014/main" id="{23B1A437-237A-3F32-B422-DC2767FABD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9800" y="2001600"/>
            <a:ext cx="3330000" cy="4039200"/>
          </a:xfrm>
          <a:solidFill>
            <a:schemeClr val="accent2"/>
          </a:solidFill>
        </p:spPr>
        <p:txBody>
          <a:bodyPr lIns="180000" tIns="158400" rIns="180000" bIns="1584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1D4695FD-FD55-6CEC-31DD-060BBDE9D3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9600" y="2001600"/>
            <a:ext cx="3330000" cy="4039200"/>
          </a:xfrm>
          <a:solidFill>
            <a:schemeClr val="accent3"/>
          </a:solidFill>
        </p:spPr>
        <p:txBody>
          <a:bodyPr lIns="180000" tIns="158400" rIns="180000" bIns="1584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EED055FB-7396-7D6C-7F8A-3EA201FC166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F252804-4C5E-A797-9D68-E9E4B501DF3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D5A593D-4961-6FD4-F558-B72A71634E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313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9" userDrawn="1">
          <p15:clr>
            <a:srgbClr val="FBAE40"/>
          </p15:clr>
        </p15:guide>
        <p15:guide id="2" pos="4889" userDrawn="1">
          <p15:clr>
            <a:srgbClr val="FBAE40"/>
          </p15:clr>
        </p15:guide>
        <p15:guide id="3" orient="horz" pos="1259">
          <p15:clr>
            <a:srgbClr val="FBAE40"/>
          </p15:clr>
        </p15:guide>
        <p15:guide id="4" pos="2611" userDrawn="1">
          <p15:clr>
            <a:srgbClr val="FBAE40"/>
          </p15:clr>
        </p15:guide>
        <p15:guide id="5" pos="2789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6E96B8DD-2037-A7D3-5171-B835ED354C1D}"/>
              </a:ext>
            </a:extLst>
          </p:cNvPr>
          <p:cNvSpPr/>
          <p:nvPr userDrawn="1"/>
        </p:nvSpPr>
        <p:spPr>
          <a:xfrm>
            <a:off x="810000" y="813600"/>
            <a:ext cx="10569600" cy="522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9A078D5-2556-C1D8-84E6-8F329DABF0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67200" y="813245"/>
            <a:ext cx="6125144" cy="5228780"/>
          </a:xfrm>
        </p:spPr>
        <p:txBody>
          <a:bodyPr lIns="0" tIns="720000" bIns="720000" anchor="ctr" anchorCtr="0"/>
          <a:lstStyle>
            <a:lvl1pPr>
              <a:spcAft>
                <a:spcPts val="1600"/>
              </a:spcAft>
              <a:defRPr sz="2200">
                <a:solidFill>
                  <a:schemeClr val="bg1"/>
                </a:solidFill>
              </a:defRPr>
            </a:lvl1pPr>
            <a:lvl2pPr>
              <a:spcAft>
                <a:spcPts val="0"/>
              </a:spcAft>
              <a:defRPr sz="1000" b="1">
                <a:solidFill>
                  <a:schemeClr val="accent2"/>
                </a:solidFill>
              </a:defRPr>
            </a:lvl2pPr>
            <a:lvl3pPr>
              <a:spcAft>
                <a:spcPts val="0"/>
              </a:spcAft>
              <a:buNone/>
              <a:defRPr sz="1000" b="1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None/>
              <a:defRPr sz="1000" b="1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None/>
              <a:defRPr sz="1000" b="1">
                <a:solidFill>
                  <a:schemeClr val="accent2"/>
                </a:solidFill>
              </a:defRPr>
            </a:lvl5pPr>
            <a:lvl6pPr>
              <a:spcAft>
                <a:spcPts val="0"/>
              </a:spcAft>
              <a:defRPr sz="1000" b="1">
                <a:solidFill>
                  <a:schemeClr val="accent2"/>
                </a:solidFill>
              </a:defRPr>
            </a:lvl6pPr>
            <a:lvl7pPr>
              <a:spcAft>
                <a:spcPts val="0"/>
              </a:spcAft>
              <a:defRPr sz="1000" b="1">
                <a:solidFill>
                  <a:schemeClr val="accent2"/>
                </a:solidFill>
              </a:defRPr>
            </a:lvl7pPr>
            <a:lvl8pPr>
              <a:spcAft>
                <a:spcPts val="0"/>
              </a:spcAft>
              <a:defRPr sz="1000" b="1">
                <a:solidFill>
                  <a:schemeClr val="accent2"/>
                </a:solidFill>
              </a:defRPr>
            </a:lvl8pPr>
            <a:lvl9pPr>
              <a:spcAft>
                <a:spcPts val="0"/>
              </a:spcAft>
              <a:defRPr sz="1000" b="1">
                <a:solidFill>
                  <a:schemeClr val="accent2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6F28E22-2DFD-E253-12DE-08BB7455D3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20855" y="3807941"/>
            <a:ext cx="1216516" cy="1386000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CD36D6A-C0B1-3C26-5DF4-2FB6233F1D6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27B0F9-0199-C256-02A7-233FBD3FAEF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6B2947-EF1D-690E-7E6F-F6B588B24A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55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2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Tabellenplatzhalter 3">
            <a:extLst>
              <a:ext uri="{FF2B5EF4-FFF2-40B4-BE49-F238E27FC236}">
                <a16:creationId xmlns:a16="http://schemas.microsoft.com/office/drawing/2014/main" id="{3C102271-36D2-C644-4B30-B64A74F44734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811212" y="2430780"/>
            <a:ext cx="10569600" cy="3612955"/>
          </a:xfrm>
        </p:spPr>
        <p:txBody>
          <a:bodyPr tIns="0"/>
          <a:lstStyle/>
          <a:p>
            <a:endParaRPr lang="de-DE"/>
          </a:p>
        </p:txBody>
      </p:sp>
      <p:sp>
        <p:nvSpPr>
          <p:cNvPr id="10" name="Textplatzhalter 10">
            <a:extLst>
              <a:ext uri="{FF2B5EF4-FFF2-40B4-BE49-F238E27FC236}">
                <a16:creationId xmlns:a16="http://schemas.microsoft.com/office/drawing/2014/main" id="{3CC1A110-36CA-A5A3-9AD7-07A80C6FE3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0000" y="2001599"/>
            <a:ext cx="10569600" cy="42727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A1FE8A-B077-8064-7105-30449CC14AD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8622510-1DB6-2939-649B-7ED180A2DAC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C727C02-C06E-93CD-21E2-EB402AC4ED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189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1259">
          <p15:clr>
            <a:srgbClr val="FBAE40"/>
          </p15:clr>
        </p15:guide>
        <p15:guide id="4" orient="horz" pos="153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34FB5-2EC7-D4B1-8035-B3DE80605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A3383D72-422B-6572-35F1-1E670D1F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F3BF694-A59C-E305-37DA-5B53AC189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F7D4218-DB7A-EDE6-EEDB-50198290F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20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9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 mit 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4A208B-F079-F978-AD21-45AB032AD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A820FD-4EF4-BC60-8FC9-947865535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AB3AEE-05A5-4E33-722E-3D5D8A41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5409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6D25BA1F-7CE6-1BE9-5502-AFCF3FC010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3988" y="683022"/>
            <a:ext cx="1544400" cy="562032"/>
          </a:xfrm>
          <a:prstGeom prst="rect">
            <a:avLst/>
          </a:prstGeom>
        </p:spPr>
      </p:pic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A99F93-CB0A-1FD2-B687-AAEB82014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C0D2FF-83B2-6AD2-2529-E06815B8D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EBAF39FB-0751-D122-F77A-E54D56979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81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22F8DAB-1757-37A9-6E6E-2289884355EA}"/>
              </a:ext>
            </a:extLst>
          </p:cNvPr>
          <p:cNvSpPr/>
          <p:nvPr userDrawn="1"/>
        </p:nvSpPr>
        <p:spPr>
          <a:xfrm>
            <a:off x="0" y="0"/>
            <a:ext cx="12193200" cy="162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0CB7C0-4756-35C2-793C-CA8B0A0964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3600" y="2948400"/>
            <a:ext cx="10567188" cy="1476000"/>
          </a:xfrm>
          <a:noFill/>
        </p:spPr>
        <p:txBody>
          <a:bodyPr wrap="square" rIns="0" bIns="0" anchor="t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2407A3-4C15-0B3D-AEDC-62E7955AC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600" y="2156400"/>
            <a:ext cx="10576578" cy="332858"/>
          </a:xfrm>
        </p:spPr>
        <p:txBody>
          <a:bodyPr anchor="b" anchorCtr="0"/>
          <a:lstStyle>
            <a:lvl1pPr marL="0" indent="0" algn="l">
              <a:buNone/>
              <a:defRPr sz="1800" b="0" kern="600" cap="all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5B258BE-2D13-DF6E-5140-B79307AED4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09756" y="359664"/>
            <a:ext cx="2380422" cy="86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385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56">
          <p15:clr>
            <a:srgbClr val="FBAE40"/>
          </p15:clr>
        </p15:guide>
        <p15:guide id="2" orient="horz" pos="157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34FB5-2EC7-D4B1-8035-B3DE80605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E125B48-9E35-8595-B813-2436D700F0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260" y="5009653"/>
            <a:ext cx="1480930" cy="1049154"/>
          </a:xfrm>
          <a:prstGeom prst="rect">
            <a:avLst/>
          </a:prstGeom>
        </p:spPr>
      </p:pic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19DDE29E-1873-75BD-7492-2C8B77A7E0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875658" y="5075680"/>
            <a:ext cx="612000" cy="943169"/>
            <a:chOff x="5399611" y="2662564"/>
            <a:chExt cx="1107745" cy="1707175"/>
          </a:xfrm>
        </p:grpSpPr>
        <p:grpSp>
          <p:nvGrpSpPr>
            <p:cNvPr id="6" name="Grafik 3">
              <a:extLst>
                <a:ext uri="{FF2B5EF4-FFF2-40B4-BE49-F238E27FC236}">
                  <a16:creationId xmlns:a16="http://schemas.microsoft.com/office/drawing/2014/main" id="{05449DAB-4C02-CE52-72B3-347054020A80}"/>
                </a:ext>
              </a:extLst>
            </p:cNvPr>
            <p:cNvGrpSpPr/>
            <p:nvPr/>
          </p:nvGrpSpPr>
          <p:grpSpPr>
            <a:xfrm>
              <a:off x="5399611" y="3290536"/>
              <a:ext cx="1101595" cy="1079203"/>
              <a:chOff x="5399611" y="3290536"/>
              <a:chExt cx="1101595" cy="1079203"/>
            </a:xfrm>
            <a:solidFill>
              <a:srgbClr val="1E8E2C"/>
            </a:solidFill>
          </p:grpSpPr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6EEBBF7A-BBBA-0BA2-E852-0EA3D8EA095A}"/>
                  </a:ext>
                </a:extLst>
              </p:cNvPr>
              <p:cNvSpPr/>
              <p:nvPr/>
            </p:nvSpPr>
            <p:spPr>
              <a:xfrm>
                <a:off x="6271016" y="3909548"/>
                <a:ext cx="223302" cy="153734"/>
              </a:xfrm>
              <a:custGeom>
                <a:avLst/>
                <a:gdLst>
                  <a:gd name="csX0" fmla="*/ 124307 w 223302"/>
                  <a:gd name="csY0" fmla="*/ 153734 h 153734"/>
                  <a:gd name="csX1" fmla="*/ 98 w 223302"/>
                  <a:gd name="csY1" fmla="*/ 0 h 153734"/>
                  <a:gd name="csX2" fmla="*/ 223302 w 223302"/>
                  <a:gd name="csY2" fmla="*/ 318 h 153734"/>
                  <a:gd name="csX3" fmla="*/ 177758 w 223302"/>
                  <a:gd name="csY3" fmla="*/ 153223 h 153734"/>
                  <a:gd name="csX4" fmla="*/ 124307 w 223302"/>
                  <a:gd name="csY4" fmla="*/ 153734 h 15373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23302" h="153734">
                    <a:moveTo>
                      <a:pt x="124307" y="153734"/>
                    </a:moveTo>
                    <a:cubicBezTo>
                      <a:pt x="-8047" y="153734"/>
                      <a:pt x="98" y="0"/>
                      <a:pt x="98" y="0"/>
                    </a:cubicBezTo>
                    <a:lnTo>
                      <a:pt x="223302" y="318"/>
                    </a:lnTo>
                    <a:cubicBezTo>
                      <a:pt x="215703" y="54533"/>
                      <a:pt x="200797" y="105453"/>
                      <a:pt x="177758" y="153223"/>
                    </a:cubicBezTo>
                    <a:cubicBezTo>
                      <a:pt x="177758" y="153223"/>
                      <a:pt x="159941" y="153734"/>
                      <a:pt x="124307" y="153734"/>
                    </a:cubicBez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56DCE872-9743-7805-1857-6CC3EA2C99DF}"/>
                  </a:ext>
                </a:extLst>
              </p:cNvPr>
              <p:cNvSpPr/>
              <p:nvPr/>
            </p:nvSpPr>
            <p:spPr>
              <a:xfrm>
                <a:off x="5478175" y="4112152"/>
                <a:ext cx="845578" cy="257587"/>
              </a:xfrm>
              <a:custGeom>
                <a:avLst/>
                <a:gdLst>
                  <a:gd name="csX0" fmla="*/ 845578 w 845578"/>
                  <a:gd name="csY0" fmla="*/ 115276 h 257587"/>
                  <a:gd name="csX1" fmla="*/ 471425 w 845578"/>
                  <a:gd name="csY1" fmla="*/ 257587 h 257587"/>
                  <a:gd name="csX2" fmla="*/ 0 w 845578"/>
                  <a:gd name="csY2" fmla="*/ 849 h 257587"/>
                  <a:gd name="csX3" fmla="*/ 730835 w 845578"/>
                  <a:gd name="csY3" fmla="*/ 0 h 257587"/>
                  <a:gd name="csX4" fmla="*/ 845578 w 845578"/>
                  <a:gd name="csY4" fmla="*/ 115276 h 25758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5578" h="257587">
                    <a:moveTo>
                      <a:pt x="845578" y="115276"/>
                    </a:moveTo>
                    <a:cubicBezTo>
                      <a:pt x="747447" y="203583"/>
                      <a:pt x="615948" y="257587"/>
                      <a:pt x="471425" y="257587"/>
                    </a:cubicBezTo>
                    <a:cubicBezTo>
                      <a:pt x="272233" y="257587"/>
                      <a:pt x="96444" y="154519"/>
                      <a:pt x="0" y="849"/>
                    </a:cubicBezTo>
                    <a:lnTo>
                      <a:pt x="730835" y="0"/>
                    </a:lnTo>
                    <a:lnTo>
                      <a:pt x="845578" y="115276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9FBD460D-0941-5695-6BA1-D4E13873820E}"/>
                  </a:ext>
                </a:extLst>
              </p:cNvPr>
              <p:cNvSpPr/>
              <p:nvPr/>
            </p:nvSpPr>
            <p:spPr>
              <a:xfrm>
                <a:off x="5399611" y="3804683"/>
                <a:ext cx="755438" cy="257582"/>
              </a:xfrm>
              <a:custGeom>
                <a:avLst/>
                <a:gdLst>
                  <a:gd name="csX0" fmla="*/ 501929 w 755438"/>
                  <a:gd name="csY0" fmla="*/ 0 h 257582"/>
                  <a:gd name="csX1" fmla="*/ 755439 w 755438"/>
                  <a:gd name="csY1" fmla="*/ 257582 h 257582"/>
                  <a:gd name="csX2" fmla="*/ 51497 w 755438"/>
                  <a:gd name="csY2" fmla="*/ 257277 h 257582"/>
                  <a:gd name="csX3" fmla="*/ 210 w 755438"/>
                  <a:gd name="csY3" fmla="*/ 32395 h 257582"/>
                  <a:gd name="csX4" fmla="*/ 0 w 755438"/>
                  <a:gd name="csY4" fmla="*/ 340 h 257582"/>
                  <a:gd name="csX5" fmla="*/ 501929 w 755438"/>
                  <a:gd name="csY5" fmla="*/ 0 h 25758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755438" h="257582">
                    <a:moveTo>
                      <a:pt x="501929" y="0"/>
                    </a:moveTo>
                    <a:lnTo>
                      <a:pt x="755439" y="257582"/>
                    </a:lnTo>
                    <a:lnTo>
                      <a:pt x="51497" y="257277"/>
                    </a:lnTo>
                    <a:cubicBezTo>
                      <a:pt x="18588" y="188944"/>
                      <a:pt x="210" y="112738"/>
                      <a:pt x="210" y="32395"/>
                    </a:cubicBezTo>
                    <a:lnTo>
                      <a:pt x="0" y="340"/>
                    </a:lnTo>
                    <a:lnTo>
                      <a:pt x="501929" y="0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Freihandform: Form 10">
                <a:extLst>
                  <a:ext uri="{FF2B5EF4-FFF2-40B4-BE49-F238E27FC236}">
                    <a16:creationId xmlns:a16="http://schemas.microsoft.com/office/drawing/2014/main" id="{4B9C82A2-ABCD-30E4-4358-247BFB5690EC}"/>
                  </a:ext>
                </a:extLst>
              </p:cNvPr>
              <p:cNvSpPr/>
              <p:nvPr/>
            </p:nvSpPr>
            <p:spPr>
              <a:xfrm>
                <a:off x="5399611" y="3493819"/>
                <a:ext cx="454077" cy="260976"/>
              </a:xfrm>
              <a:custGeom>
                <a:avLst/>
                <a:gdLst>
                  <a:gd name="csX0" fmla="*/ 210 w 454077"/>
                  <a:gd name="csY0" fmla="*/ 260976 h 260976"/>
                  <a:gd name="csX1" fmla="*/ 0 w 454077"/>
                  <a:gd name="csY1" fmla="*/ 0 h 260976"/>
                  <a:gd name="csX2" fmla="*/ 191405 w 454077"/>
                  <a:gd name="csY2" fmla="*/ 0 h 260976"/>
                  <a:gd name="csX3" fmla="*/ 454078 w 454077"/>
                  <a:gd name="csY3" fmla="*/ 260976 h 260976"/>
                  <a:gd name="csX4" fmla="*/ 210 w 454077"/>
                  <a:gd name="csY4" fmla="*/ 260976 h 26097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454077" h="260976">
                    <a:moveTo>
                      <a:pt x="210" y="260976"/>
                    </a:moveTo>
                    <a:lnTo>
                      <a:pt x="0" y="0"/>
                    </a:lnTo>
                    <a:lnTo>
                      <a:pt x="191405" y="0"/>
                    </a:lnTo>
                    <a:lnTo>
                      <a:pt x="454078" y="260976"/>
                    </a:lnTo>
                    <a:lnTo>
                      <a:pt x="210" y="260976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Freihandform: Form 11">
                <a:extLst>
                  <a:ext uri="{FF2B5EF4-FFF2-40B4-BE49-F238E27FC236}">
                    <a16:creationId xmlns:a16="http://schemas.microsoft.com/office/drawing/2014/main" id="{6BED88ED-4DA9-B0ED-DAC1-8251A85F641B}"/>
                  </a:ext>
                </a:extLst>
              </p:cNvPr>
              <p:cNvSpPr/>
              <p:nvPr/>
            </p:nvSpPr>
            <p:spPr>
              <a:xfrm>
                <a:off x="5399611" y="3302754"/>
                <a:ext cx="141262" cy="141263"/>
              </a:xfrm>
              <a:custGeom>
                <a:avLst/>
                <a:gdLst>
                  <a:gd name="csX0" fmla="*/ 0 w 141262"/>
                  <a:gd name="csY0" fmla="*/ 0 h 141263"/>
                  <a:gd name="csX1" fmla="*/ 141263 w 141262"/>
                  <a:gd name="csY1" fmla="*/ 141263 h 141263"/>
                  <a:gd name="csX2" fmla="*/ 210 w 141262"/>
                  <a:gd name="csY2" fmla="*/ 141008 h 141263"/>
                  <a:gd name="csX3" fmla="*/ 0 w 141262"/>
                  <a:gd name="csY3" fmla="*/ 0 h 1412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41262" h="141263">
                    <a:moveTo>
                      <a:pt x="0" y="0"/>
                    </a:moveTo>
                    <a:lnTo>
                      <a:pt x="141263" y="141263"/>
                    </a:lnTo>
                    <a:lnTo>
                      <a:pt x="210" y="1410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15A11C5E-7A10-F08B-CBE2-FD75D9837DBA}"/>
                  </a:ext>
                </a:extLst>
              </p:cNvPr>
              <p:cNvSpPr/>
              <p:nvPr/>
            </p:nvSpPr>
            <p:spPr>
              <a:xfrm>
                <a:off x="5686067" y="3290536"/>
                <a:ext cx="813310" cy="154752"/>
              </a:xfrm>
              <a:custGeom>
                <a:avLst/>
                <a:gdLst>
                  <a:gd name="csX0" fmla="*/ 813105 w 813310"/>
                  <a:gd name="csY0" fmla="*/ 0 h 154752"/>
                  <a:gd name="csX1" fmla="*/ 652 w 813310"/>
                  <a:gd name="csY1" fmla="*/ 0 h 154752"/>
                  <a:gd name="csX2" fmla="*/ 114680 w 813310"/>
                  <a:gd name="csY2" fmla="*/ 154400 h 154752"/>
                  <a:gd name="csX3" fmla="*/ 813311 w 813310"/>
                  <a:gd name="csY3" fmla="*/ 154752 h 154752"/>
                  <a:gd name="csX4" fmla="*/ 813105 w 813310"/>
                  <a:gd name="csY4" fmla="*/ 0 h 15475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13310" h="154752">
                    <a:moveTo>
                      <a:pt x="813105" y="0"/>
                    </a:moveTo>
                    <a:lnTo>
                      <a:pt x="652" y="0"/>
                    </a:lnTo>
                    <a:cubicBezTo>
                      <a:pt x="652" y="0"/>
                      <a:pt x="-15638" y="154400"/>
                      <a:pt x="114680" y="154400"/>
                    </a:cubicBezTo>
                    <a:cubicBezTo>
                      <a:pt x="244998" y="154400"/>
                      <a:pt x="813311" y="154752"/>
                      <a:pt x="813311" y="154752"/>
                    </a:cubicBezTo>
                    <a:lnTo>
                      <a:pt x="813105" y="0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F456D713-15D6-3D8D-2C8E-4C6E7FB48619}"/>
                  </a:ext>
                </a:extLst>
              </p:cNvPr>
              <p:cNvSpPr/>
              <p:nvPr/>
            </p:nvSpPr>
            <p:spPr>
              <a:xfrm>
                <a:off x="5980575" y="3595970"/>
                <a:ext cx="520631" cy="154752"/>
              </a:xfrm>
              <a:custGeom>
                <a:avLst/>
                <a:gdLst>
                  <a:gd name="csX0" fmla="*/ 125943 w 520631"/>
                  <a:gd name="csY0" fmla="*/ 154753 h 154752"/>
                  <a:gd name="csX1" fmla="*/ 37 w 520631"/>
                  <a:gd name="csY1" fmla="*/ 0 h 154752"/>
                  <a:gd name="csX2" fmla="*/ 519953 w 520631"/>
                  <a:gd name="csY2" fmla="*/ 0 h 154752"/>
                  <a:gd name="csX3" fmla="*/ 520632 w 520631"/>
                  <a:gd name="csY3" fmla="*/ 154753 h 154752"/>
                  <a:gd name="csX4" fmla="*/ 125943 w 520631"/>
                  <a:gd name="csY4" fmla="*/ 154753 h 15475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0631" h="154752">
                    <a:moveTo>
                      <a:pt x="125943" y="154753"/>
                    </a:moveTo>
                    <a:cubicBezTo>
                      <a:pt x="-5732" y="154753"/>
                      <a:pt x="37" y="0"/>
                      <a:pt x="37" y="0"/>
                    </a:cubicBezTo>
                    <a:lnTo>
                      <a:pt x="519953" y="0"/>
                    </a:lnTo>
                    <a:lnTo>
                      <a:pt x="520632" y="154753"/>
                    </a:lnTo>
                    <a:lnTo>
                      <a:pt x="125943" y="154753"/>
                    </a:lnTo>
                    <a:close/>
                  </a:path>
                </a:pathLst>
              </a:custGeom>
              <a:solidFill>
                <a:srgbClr val="1E8E2C"/>
              </a:solidFill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7" name="Grafik 3">
              <a:extLst>
                <a:ext uri="{FF2B5EF4-FFF2-40B4-BE49-F238E27FC236}">
                  <a16:creationId xmlns:a16="http://schemas.microsoft.com/office/drawing/2014/main" id="{6E2998E7-A8AE-6242-2939-18ABF24A8874}"/>
                </a:ext>
              </a:extLst>
            </p:cNvPr>
            <p:cNvGrpSpPr/>
            <p:nvPr/>
          </p:nvGrpSpPr>
          <p:grpSpPr>
            <a:xfrm>
              <a:off x="5405124" y="2662564"/>
              <a:ext cx="1102232" cy="198346"/>
              <a:chOff x="5405124" y="2662564"/>
              <a:chExt cx="1102232" cy="198346"/>
            </a:xfrm>
            <a:solidFill>
              <a:schemeClr val="tx1"/>
            </a:solidFill>
          </p:grpSpPr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DFF95F78-965A-0A39-ACF8-200FB62F83C7}"/>
                  </a:ext>
                </a:extLst>
              </p:cNvPr>
              <p:cNvSpPr/>
              <p:nvPr/>
            </p:nvSpPr>
            <p:spPr>
              <a:xfrm>
                <a:off x="5405124" y="2668470"/>
                <a:ext cx="113605" cy="187332"/>
              </a:xfrm>
              <a:custGeom>
                <a:avLst/>
                <a:gdLst>
                  <a:gd name="csX0" fmla="*/ 91057 w 113605"/>
                  <a:gd name="csY0" fmla="*/ 38431 h 187332"/>
                  <a:gd name="csX1" fmla="*/ 59652 w 113605"/>
                  <a:gd name="csY1" fmla="*/ 18835 h 187332"/>
                  <a:gd name="csX2" fmla="*/ 29612 w 113605"/>
                  <a:gd name="csY2" fmla="*/ 46866 h 187332"/>
                  <a:gd name="csX3" fmla="*/ 41081 w 113605"/>
                  <a:gd name="csY3" fmla="*/ 66457 h 187332"/>
                  <a:gd name="csX4" fmla="*/ 55282 w 113605"/>
                  <a:gd name="csY4" fmla="*/ 74077 h 187332"/>
                  <a:gd name="csX5" fmla="*/ 61017 w 113605"/>
                  <a:gd name="csY5" fmla="*/ 76797 h 187332"/>
                  <a:gd name="csX6" fmla="*/ 66752 w 113605"/>
                  <a:gd name="csY6" fmla="*/ 79247 h 187332"/>
                  <a:gd name="csX7" fmla="*/ 72487 w 113605"/>
                  <a:gd name="csY7" fmla="*/ 81696 h 187332"/>
                  <a:gd name="csX8" fmla="*/ 113606 w 113605"/>
                  <a:gd name="csY8" fmla="*/ 131491 h 187332"/>
                  <a:gd name="csX9" fmla="*/ 56374 w 113605"/>
                  <a:gd name="csY9" fmla="*/ 187333 h 187332"/>
                  <a:gd name="csX10" fmla="*/ 0 w 113605"/>
                  <a:gd name="csY10" fmla="*/ 140743 h 187332"/>
                  <a:gd name="csX11" fmla="*/ 19566 w 113605"/>
                  <a:gd name="csY11" fmla="*/ 135300 h 187332"/>
                  <a:gd name="csX12" fmla="*/ 56101 w 113605"/>
                  <a:gd name="csY12" fmla="*/ 168497 h 187332"/>
                  <a:gd name="csX13" fmla="*/ 93244 w 113605"/>
                  <a:gd name="csY13" fmla="*/ 132851 h 187332"/>
                  <a:gd name="csX14" fmla="*/ 78222 w 113605"/>
                  <a:gd name="csY14" fmla="*/ 107002 h 187332"/>
                  <a:gd name="csX15" fmla="*/ 62383 w 113605"/>
                  <a:gd name="csY15" fmla="*/ 98838 h 187332"/>
                  <a:gd name="csX16" fmla="*/ 56921 w 113605"/>
                  <a:gd name="csY16" fmla="*/ 96117 h 187332"/>
                  <a:gd name="csX17" fmla="*/ 51459 w 113605"/>
                  <a:gd name="csY17" fmla="*/ 93669 h 187332"/>
                  <a:gd name="csX18" fmla="*/ 45997 w 113605"/>
                  <a:gd name="csY18" fmla="*/ 91219 h 187332"/>
                  <a:gd name="csX19" fmla="*/ 9249 w 113605"/>
                  <a:gd name="csY19" fmla="*/ 46322 h 187332"/>
                  <a:gd name="csX20" fmla="*/ 60198 w 113605"/>
                  <a:gd name="csY20" fmla="*/ 0 h 187332"/>
                  <a:gd name="csX21" fmla="*/ 107089 w 113605"/>
                  <a:gd name="csY21" fmla="*/ 28091 h 187332"/>
                  <a:gd name="csX22" fmla="*/ 91057 w 113605"/>
                  <a:gd name="csY22" fmla="*/ 38431 h 18733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113605" h="187332">
                    <a:moveTo>
                      <a:pt x="91057" y="38431"/>
                    </a:moveTo>
                    <a:cubicBezTo>
                      <a:pt x="81772" y="23737"/>
                      <a:pt x="73852" y="18835"/>
                      <a:pt x="59652" y="18835"/>
                    </a:cubicBezTo>
                    <a:cubicBezTo>
                      <a:pt x="42720" y="18835"/>
                      <a:pt x="29612" y="30812"/>
                      <a:pt x="29612" y="46866"/>
                    </a:cubicBezTo>
                    <a:cubicBezTo>
                      <a:pt x="29612" y="54757"/>
                      <a:pt x="33435" y="61288"/>
                      <a:pt x="41081" y="66457"/>
                    </a:cubicBezTo>
                    <a:cubicBezTo>
                      <a:pt x="45451" y="69179"/>
                      <a:pt x="50094" y="71900"/>
                      <a:pt x="55282" y="74077"/>
                    </a:cubicBezTo>
                    <a:lnTo>
                      <a:pt x="61017" y="76797"/>
                    </a:lnTo>
                    <a:lnTo>
                      <a:pt x="66752" y="79247"/>
                    </a:lnTo>
                    <a:lnTo>
                      <a:pt x="72487" y="81696"/>
                    </a:lnTo>
                    <a:cubicBezTo>
                      <a:pt x="101659" y="94485"/>
                      <a:pt x="113606" y="108906"/>
                      <a:pt x="113606" y="131491"/>
                    </a:cubicBezTo>
                    <a:cubicBezTo>
                      <a:pt x="113606" y="162783"/>
                      <a:pt x="88599" y="187333"/>
                      <a:pt x="56374" y="187333"/>
                    </a:cubicBezTo>
                    <a:cubicBezTo>
                      <a:pt x="27167" y="187333"/>
                      <a:pt x="7073" y="170651"/>
                      <a:pt x="0" y="140743"/>
                    </a:cubicBezTo>
                    <a:lnTo>
                      <a:pt x="19566" y="135300"/>
                    </a:lnTo>
                    <a:cubicBezTo>
                      <a:pt x="24453" y="157069"/>
                      <a:pt x="36985" y="168497"/>
                      <a:pt x="56101" y="168497"/>
                    </a:cubicBezTo>
                    <a:cubicBezTo>
                      <a:pt x="77130" y="168497"/>
                      <a:pt x="93244" y="152987"/>
                      <a:pt x="93244" y="132851"/>
                    </a:cubicBezTo>
                    <a:cubicBezTo>
                      <a:pt x="93244" y="121695"/>
                      <a:pt x="88327" y="113260"/>
                      <a:pt x="78222" y="107002"/>
                    </a:cubicBezTo>
                    <a:cubicBezTo>
                      <a:pt x="73579" y="104009"/>
                      <a:pt x="68390" y="101287"/>
                      <a:pt x="62383" y="98838"/>
                    </a:cubicBezTo>
                    <a:lnTo>
                      <a:pt x="56921" y="96117"/>
                    </a:lnTo>
                    <a:lnTo>
                      <a:pt x="51459" y="93669"/>
                    </a:lnTo>
                    <a:lnTo>
                      <a:pt x="45997" y="91219"/>
                    </a:lnTo>
                    <a:cubicBezTo>
                      <a:pt x="19837" y="79519"/>
                      <a:pt x="9249" y="66730"/>
                      <a:pt x="9249" y="46322"/>
                    </a:cubicBezTo>
                    <a:cubicBezTo>
                      <a:pt x="9249" y="19927"/>
                      <a:pt x="31250" y="0"/>
                      <a:pt x="60198" y="0"/>
                    </a:cubicBezTo>
                    <a:cubicBezTo>
                      <a:pt x="80680" y="0"/>
                      <a:pt x="96229" y="9418"/>
                      <a:pt x="107089" y="28091"/>
                    </a:cubicBezTo>
                    <a:lnTo>
                      <a:pt x="91057" y="38431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6DE45FA4-D161-D925-2897-221D7902DC94}"/>
                  </a:ext>
                </a:extLst>
              </p:cNvPr>
              <p:cNvSpPr/>
              <p:nvPr/>
            </p:nvSpPr>
            <p:spPr>
              <a:xfrm>
                <a:off x="5531688" y="2662564"/>
                <a:ext cx="164934" cy="190136"/>
              </a:xfrm>
              <a:custGeom>
                <a:avLst/>
                <a:gdLst>
                  <a:gd name="csX0" fmla="*/ 113303 w 164934"/>
                  <a:gd name="csY0" fmla="*/ 119968 h 190136"/>
                  <a:gd name="csX1" fmla="*/ 52168 w 164934"/>
                  <a:gd name="csY1" fmla="*/ 119968 h 190136"/>
                  <a:gd name="csX2" fmla="*/ 83143 w 164934"/>
                  <a:gd name="csY2" fmla="*/ 47334 h 190136"/>
                  <a:gd name="csX3" fmla="*/ 113303 w 164934"/>
                  <a:gd name="csY3" fmla="*/ 119968 h 190136"/>
                  <a:gd name="csX4" fmla="*/ 121183 w 164934"/>
                  <a:gd name="csY4" fmla="*/ 138738 h 190136"/>
                  <a:gd name="csX5" fmla="*/ 142648 w 164934"/>
                  <a:gd name="csY5" fmla="*/ 190137 h 190136"/>
                  <a:gd name="csX6" fmla="*/ 164934 w 164934"/>
                  <a:gd name="csY6" fmla="*/ 190137 h 190136"/>
                  <a:gd name="csX7" fmla="*/ 83415 w 164934"/>
                  <a:gd name="csY7" fmla="*/ 0 h 190136"/>
                  <a:gd name="csX8" fmla="*/ 0 w 164934"/>
                  <a:gd name="csY8" fmla="*/ 190137 h 190136"/>
                  <a:gd name="csX9" fmla="*/ 22008 w 164934"/>
                  <a:gd name="csY9" fmla="*/ 190137 h 190136"/>
                  <a:gd name="csX10" fmla="*/ 43745 w 164934"/>
                  <a:gd name="csY10" fmla="*/ 138738 h 190136"/>
                  <a:gd name="csX11" fmla="*/ 121183 w 164934"/>
                  <a:gd name="csY11" fmla="*/ 138738 h 1901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64934" h="190136">
                    <a:moveTo>
                      <a:pt x="113303" y="119968"/>
                    </a:moveTo>
                    <a:lnTo>
                      <a:pt x="52168" y="119968"/>
                    </a:lnTo>
                    <a:lnTo>
                      <a:pt x="83143" y="47334"/>
                    </a:lnTo>
                    <a:lnTo>
                      <a:pt x="113303" y="119968"/>
                    </a:lnTo>
                    <a:close/>
                    <a:moveTo>
                      <a:pt x="121183" y="138738"/>
                    </a:moveTo>
                    <a:lnTo>
                      <a:pt x="142648" y="190137"/>
                    </a:lnTo>
                    <a:lnTo>
                      <a:pt x="164934" y="190137"/>
                    </a:lnTo>
                    <a:lnTo>
                      <a:pt x="83415" y="0"/>
                    </a:lnTo>
                    <a:lnTo>
                      <a:pt x="0" y="190137"/>
                    </a:lnTo>
                    <a:lnTo>
                      <a:pt x="22008" y="190137"/>
                    </a:lnTo>
                    <a:lnTo>
                      <a:pt x="43745" y="138738"/>
                    </a:lnTo>
                    <a:lnTo>
                      <a:pt x="121183" y="138738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Freihandform: Form 19">
                <a:extLst>
                  <a:ext uri="{FF2B5EF4-FFF2-40B4-BE49-F238E27FC236}">
                    <a16:creationId xmlns:a16="http://schemas.microsoft.com/office/drawing/2014/main" id="{7BE85B29-EA10-3905-92AD-08E43F8C8FEC}"/>
                  </a:ext>
                </a:extLst>
              </p:cNvPr>
              <p:cNvSpPr/>
              <p:nvPr/>
            </p:nvSpPr>
            <p:spPr>
              <a:xfrm>
                <a:off x="5704422" y="2668470"/>
                <a:ext cx="148491" cy="187332"/>
              </a:xfrm>
              <a:custGeom>
                <a:avLst/>
                <a:gdLst>
                  <a:gd name="csX0" fmla="*/ 148491 w 148491"/>
                  <a:gd name="csY0" fmla="*/ 42784 h 187332"/>
                  <a:gd name="csX1" fmla="*/ 93268 w 148491"/>
                  <a:gd name="csY1" fmla="*/ 18835 h 187332"/>
                  <a:gd name="csX2" fmla="*/ 20362 w 148491"/>
                  <a:gd name="csY2" fmla="*/ 93669 h 187332"/>
                  <a:gd name="csX3" fmla="*/ 93812 w 148491"/>
                  <a:gd name="csY3" fmla="*/ 168497 h 187332"/>
                  <a:gd name="csX4" fmla="*/ 148491 w 148491"/>
                  <a:gd name="csY4" fmla="*/ 144824 h 187332"/>
                  <a:gd name="csX5" fmla="*/ 148491 w 148491"/>
                  <a:gd name="csY5" fmla="*/ 169844 h 187332"/>
                  <a:gd name="csX6" fmla="*/ 94356 w 148491"/>
                  <a:gd name="csY6" fmla="*/ 187333 h 187332"/>
                  <a:gd name="csX7" fmla="*/ 0 w 148491"/>
                  <a:gd name="csY7" fmla="*/ 94213 h 187332"/>
                  <a:gd name="csX8" fmla="*/ 94628 w 148491"/>
                  <a:gd name="csY8" fmla="*/ 0 h 187332"/>
                  <a:gd name="csX9" fmla="*/ 148491 w 148491"/>
                  <a:gd name="csY9" fmla="*/ 17759 h 187332"/>
                  <a:gd name="csX10" fmla="*/ 148491 w 148491"/>
                  <a:gd name="csY10" fmla="*/ 42784 h 18733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148491" h="187332">
                    <a:moveTo>
                      <a:pt x="148491" y="42784"/>
                    </a:moveTo>
                    <a:cubicBezTo>
                      <a:pt x="130809" y="25914"/>
                      <a:pt x="114215" y="18835"/>
                      <a:pt x="93268" y="18835"/>
                    </a:cubicBezTo>
                    <a:cubicBezTo>
                      <a:pt x="53823" y="18835"/>
                      <a:pt x="20362" y="53124"/>
                      <a:pt x="20362" y="93669"/>
                    </a:cubicBezTo>
                    <a:cubicBezTo>
                      <a:pt x="20362" y="135029"/>
                      <a:pt x="53279" y="168497"/>
                      <a:pt x="93812" y="168497"/>
                    </a:cubicBezTo>
                    <a:cubicBezTo>
                      <a:pt x="113943" y="168497"/>
                      <a:pt x="131081" y="161151"/>
                      <a:pt x="148491" y="144824"/>
                    </a:cubicBezTo>
                    <a:lnTo>
                      <a:pt x="148491" y="169844"/>
                    </a:lnTo>
                    <a:cubicBezTo>
                      <a:pt x="130809" y="181682"/>
                      <a:pt x="113671" y="187333"/>
                      <a:pt x="94356" y="187333"/>
                    </a:cubicBezTo>
                    <a:cubicBezTo>
                      <a:pt x="42397" y="187333"/>
                      <a:pt x="0" y="145369"/>
                      <a:pt x="0" y="94213"/>
                    </a:cubicBezTo>
                    <a:cubicBezTo>
                      <a:pt x="0" y="42512"/>
                      <a:pt x="42669" y="0"/>
                      <a:pt x="94628" y="0"/>
                    </a:cubicBezTo>
                    <a:cubicBezTo>
                      <a:pt x="115031" y="0"/>
                      <a:pt x="129993" y="4844"/>
                      <a:pt x="148491" y="17759"/>
                    </a:cubicBezTo>
                    <a:lnTo>
                      <a:pt x="148491" y="42784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Freihandform: Form 20">
                <a:extLst>
                  <a:ext uri="{FF2B5EF4-FFF2-40B4-BE49-F238E27FC236}">
                    <a16:creationId xmlns:a16="http://schemas.microsoft.com/office/drawing/2014/main" id="{8801A7B9-4A86-D446-E2A1-82ED55B2D719}"/>
                  </a:ext>
                </a:extLst>
              </p:cNvPr>
              <p:cNvSpPr/>
              <p:nvPr/>
            </p:nvSpPr>
            <p:spPr>
              <a:xfrm>
                <a:off x="5893859" y="2671572"/>
                <a:ext cx="132863" cy="181127"/>
              </a:xfrm>
              <a:custGeom>
                <a:avLst/>
                <a:gdLst>
                  <a:gd name="csX0" fmla="*/ 112501 w 132863"/>
                  <a:gd name="csY0" fmla="*/ 73798 h 181127"/>
                  <a:gd name="csX1" fmla="*/ 112501 w 132863"/>
                  <a:gd name="csY1" fmla="*/ 0 h 181127"/>
                  <a:gd name="csX2" fmla="*/ 132864 w 132863"/>
                  <a:gd name="csY2" fmla="*/ 0 h 181127"/>
                  <a:gd name="csX3" fmla="*/ 132864 w 132863"/>
                  <a:gd name="csY3" fmla="*/ 181128 h 181127"/>
                  <a:gd name="csX4" fmla="*/ 112501 w 132863"/>
                  <a:gd name="csY4" fmla="*/ 181128 h 181127"/>
                  <a:gd name="csX5" fmla="*/ 112501 w 132863"/>
                  <a:gd name="csY5" fmla="*/ 92568 h 181127"/>
                  <a:gd name="csX6" fmla="*/ 20362 w 132863"/>
                  <a:gd name="csY6" fmla="*/ 92568 h 181127"/>
                  <a:gd name="csX7" fmla="*/ 20362 w 132863"/>
                  <a:gd name="csY7" fmla="*/ 181128 h 181127"/>
                  <a:gd name="csX8" fmla="*/ 0 w 132863"/>
                  <a:gd name="csY8" fmla="*/ 181128 h 181127"/>
                  <a:gd name="csX9" fmla="*/ 0 w 132863"/>
                  <a:gd name="csY9" fmla="*/ 0 h 181127"/>
                  <a:gd name="csX10" fmla="*/ 20362 w 132863"/>
                  <a:gd name="csY10" fmla="*/ 0 h 181127"/>
                  <a:gd name="csX11" fmla="*/ 20362 w 132863"/>
                  <a:gd name="csY11" fmla="*/ 73798 h 181127"/>
                  <a:gd name="csX12" fmla="*/ 112501 w 132863"/>
                  <a:gd name="csY12" fmla="*/ 73798 h 18112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132863" h="181127">
                    <a:moveTo>
                      <a:pt x="112501" y="73798"/>
                    </a:moveTo>
                    <a:lnTo>
                      <a:pt x="112501" y="0"/>
                    </a:lnTo>
                    <a:lnTo>
                      <a:pt x="132864" y="0"/>
                    </a:lnTo>
                    <a:lnTo>
                      <a:pt x="132864" y="181128"/>
                    </a:lnTo>
                    <a:lnTo>
                      <a:pt x="112501" y="181128"/>
                    </a:lnTo>
                    <a:lnTo>
                      <a:pt x="112501" y="92568"/>
                    </a:lnTo>
                    <a:lnTo>
                      <a:pt x="20362" y="92568"/>
                    </a:lnTo>
                    <a:lnTo>
                      <a:pt x="20362" y="181128"/>
                    </a:lnTo>
                    <a:lnTo>
                      <a:pt x="0" y="181128"/>
                    </a:lnTo>
                    <a:lnTo>
                      <a:pt x="0" y="0"/>
                    </a:lnTo>
                    <a:lnTo>
                      <a:pt x="20362" y="0"/>
                    </a:lnTo>
                    <a:lnTo>
                      <a:pt x="20362" y="73798"/>
                    </a:lnTo>
                    <a:lnTo>
                      <a:pt x="112501" y="73798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" name="Freihandform: Form 21">
                <a:extLst>
                  <a:ext uri="{FF2B5EF4-FFF2-40B4-BE49-F238E27FC236}">
                    <a16:creationId xmlns:a16="http://schemas.microsoft.com/office/drawing/2014/main" id="{89683F7A-9E6F-A3C9-2323-B7738ACEC4B3}"/>
                  </a:ext>
                </a:extLst>
              </p:cNvPr>
              <p:cNvSpPr/>
              <p:nvPr/>
            </p:nvSpPr>
            <p:spPr>
              <a:xfrm>
                <a:off x="6063953" y="2668470"/>
                <a:ext cx="113604" cy="187332"/>
              </a:xfrm>
              <a:custGeom>
                <a:avLst/>
                <a:gdLst>
                  <a:gd name="csX0" fmla="*/ 91057 w 113604"/>
                  <a:gd name="csY0" fmla="*/ 38431 h 187332"/>
                  <a:gd name="csX1" fmla="*/ 59652 w 113604"/>
                  <a:gd name="csY1" fmla="*/ 18835 h 187332"/>
                  <a:gd name="csX2" fmla="*/ 29612 w 113604"/>
                  <a:gd name="csY2" fmla="*/ 46866 h 187332"/>
                  <a:gd name="csX3" fmla="*/ 41081 w 113604"/>
                  <a:gd name="csY3" fmla="*/ 66457 h 187332"/>
                  <a:gd name="csX4" fmla="*/ 55282 w 113604"/>
                  <a:gd name="csY4" fmla="*/ 74077 h 187332"/>
                  <a:gd name="csX5" fmla="*/ 61017 w 113604"/>
                  <a:gd name="csY5" fmla="*/ 76797 h 187332"/>
                  <a:gd name="csX6" fmla="*/ 66751 w 113604"/>
                  <a:gd name="csY6" fmla="*/ 79247 h 187332"/>
                  <a:gd name="csX7" fmla="*/ 72487 w 113604"/>
                  <a:gd name="csY7" fmla="*/ 81696 h 187332"/>
                  <a:gd name="csX8" fmla="*/ 113605 w 113604"/>
                  <a:gd name="csY8" fmla="*/ 131491 h 187332"/>
                  <a:gd name="csX9" fmla="*/ 56374 w 113604"/>
                  <a:gd name="csY9" fmla="*/ 187333 h 187332"/>
                  <a:gd name="csX10" fmla="*/ 0 w 113604"/>
                  <a:gd name="csY10" fmla="*/ 140743 h 187332"/>
                  <a:gd name="csX11" fmla="*/ 19566 w 113604"/>
                  <a:gd name="csY11" fmla="*/ 135300 h 187332"/>
                  <a:gd name="csX12" fmla="*/ 56101 w 113604"/>
                  <a:gd name="csY12" fmla="*/ 168497 h 187332"/>
                  <a:gd name="csX13" fmla="*/ 93243 w 113604"/>
                  <a:gd name="csY13" fmla="*/ 132851 h 187332"/>
                  <a:gd name="csX14" fmla="*/ 78222 w 113604"/>
                  <a:gd name="csY14" fmla="*/ 107002 h 187332"/>
                  <a:gd name="csX15" fmla="*/ 62383 w 113604"/>
                  <a:gd name="csY15" fmla="*/ 98838 h 187332"/>
                  <a:gd name="csX16" fmla="*/ 56921 w 113604"/>
                  <a:gd name="csY16" fmla="*/ 96117 h 187332"/>
                  <a:gd name="csX17" fmla="*/ 51459 w 113604"/>
                  <a:gd name="csY17" fmla="*/ 93669 h 187332"/>
                  <a:gd name="csX18" fmla="*/ 45997 w 113604"/>
                  <a:gd name="csY18" fmla="*/ 91219 h 187332"/>
                  <a:gd name="csX19" fmla="*/ 9250 w 113604"/>
                  <a:gd name="csY19" fmla="*/ 46322 h 187332"/>
                  <a:gd name="csX20" fmla="*/ 60197 w 113604"/>
                  <a:gd name="csY20" fmla="*/ 0 h 187332"/>
                  <a:gd name="csX21" fmla="*/ 107089 w 113604"/>
                  <a:gd name="csY21" fmla="*/ 28091 h 187332"/>
                  <a:gd name="csX22" fmla="*/ 91057 w 113604"/>
                  <a:gd name="csY22" fmla="*/ 38431 h 18733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113604" h="187332">
                    <a:moveTo>
                      <a:pt x="91057" y="38431"/>
                    </a:moveTo>
                    <a:cubicBezTo>
                      <a:pt x="81772" y="23737"/>
                      <a:pt x="73852" y="18835"/>
                      <a:pt x="59652" y="18835"/>
                    </a:cubicBezTo>
                    <a:cubicBezTo>
                      <a:pt x="42720" y="18835"/>
                      <a:pt x="29612" y="30812"/>
                      <a:pt x="29612" y="46866"/>
                    </a:cubicBezTo>
                    <a:cubicBezTo>
                      <a:pt x="29612" y="54757"/>
                      <a:pt x="33435" y="61288"/>
                      <a:pt x="41081" y="66457"/>
                    </a:cubicBezTo>
                    <a:cubicBezTo>
                      <a:pt x="45450" y="69179"/>
                      <a:pt x="50094" y="71900"/>
                      <a:pt x="55282" y="74077"/>
                    </a:cubicBezTo>
                    <a:lnTo>
                      <a:pt x="61017" y="76797"/>
                    </a:lnTo>
                    <a:lnTo>
                      <a:pt x="66751" y="79247"/>
                    </a:lnTo>
                    <a:lnTo>
                      <a:pt x="72487" y="81696"/>
                    </a:lnTo>
                    <a:cubicBezTo>
                      <a:pt x="101659" y="94485"/>
                      <a:pt x="113605" y="108906"/>
                      <a:pt x="113605" y="131491"/>
                    </a:cubicBezTo>
                    <a:cubicBezTo>
                      <a:pt x="113605" y="162783"/>
                      <a:pt x="88599" y="187333"/>
                      <a:pt x="56374" y="187333"/>
                    </a:cubicBezTo>
                    <a:cubicBezTo>
                      <a:pt x="27167" y="187333"/>
                      <a:pt x="7073" y="170651"/>
                      <a:pt x="0" y="140743"/>
                    </a:cubicBezTo>
                    <a:lnTo>
                      <a:pt x="19566" y="135300"/>
                    </a:lnTo>
                    <a:cubicBezTo>
                      <a:pt x="24453" y="157069"/>
                      <a:pt x="36984" y="168497"/>
                      <a:pt x="56101" y="168497"/>
                    </a:cubicBezTo>
                    <a:cubicBezTo>
                      <a:pt x="77130" y="168497"/>
                      <a:pt x="93243" y="152987"/>
                      <a:pt x="93243" y="132851"/>
                    </a:cubicBezTo>
                    <a:cubicBezTo>
                      <a:pt x="93243" y="121695"/>
                      <a:pt x="88326" y="113260"/>
                      <a:pt x="78222" y="107002"/>
                    </a:cubicBezTo>
                    <a:cubicBezTo>
                      <a:pt x="73579" y="104009"/>
                      <a:pt x="68390" y="101287"/>
                      <a:pt x="62383" y="98838"/>
                    </a:cubicBezTo>
                    <a:lnTo>
                      <a:pt x="56921" y="96117"/>
                    </a:lnTo>
                    <a:lnTo>
                      <a:pt x="51459" y="93669"/>
                    </a:lnTo>
                    <a:lnTo>
                      <a:pt x="45997" y="91219"/>
                    </a:lnTo>
                    <a:cubicBezTo>
                      <a:pt x="19837" y="79519"/>
                      <a:pt x="9250" y="66730"/>
                      <a:pt x="9250" y="46322"/>
                    </a:cubicBezTo>
                    <a:cubicBezTo>
                      <a:pt x="9250" y="19927"/>
                      <a:pt x="31250" y="0"/>
                      <a:pt x="60197" y="0"/>
                    </a:cubicBezTo>
                    <a:cubicBezTo>
                      <a:pt x="80679" y="0"/>
                      <a:pt x="96229" y="9418"/>
                      <a:pt x="107089" y="28091"/>
                    </a:cubicBezTo>
                    <a:lnTo>
                      <a:pt x="91057" y="38431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Freihandform: Form 22">
                <a:extLst>
                  <a:ext uri="{FF2B5EF4-FFF2-40B4-BE49-F238E27FC236}">
                    <a16:creationId xmlns:a16="http://schemas.microsoft.com/office/drawing/2014/main" id="{F4C5ADDD-73AD-5B11-B9D2-D30277C67CE3}"/>
                  </a:ext>
                </a:extLst>
              </p:cNvPr>
              <p:cNvSpPr/>
              <p:nvPr/>
            </p:nvSpPr>
            <p:spPr>
              <a:xfrm>
                <a:off x="6214864" y="2671557"/>
                <a:ext cx="93811" cy="181158"/>
              </a:xfrm>
              <a:custGeom>
                <a:avLst/>
                <a:gdLst>
                  <a:gd name="csX0" fmla="*/ 20362 w 93811"/>
                  <a:gd name="csY0" fmla="*/ 18771 h 181158"/>
                  <a:gd name="csX1" fmla="*/ 20362 w 93811"/>
                  <a:gd name="csY1" fmla="*/ 72795 h 181158"/>
                  <a:gd name="csX2" fmla="*/ 91908 w 93811"/>
                  <a:gd name="csY2" fmla="*/ 72795 h 181158"/>
                  <a:gd name="csX3" fmla="*/ 91908 w 93811"/>
                  <a:gd name="csY3" fmla="*/ 91566 h 181158"/>
                  <a:gd name="csX4" fmla="*/ 20362 w 93811"/>
                  <a:gd name="csY4" fmla="*/ 91566 h 181158"/>
                  <a:gd name="csX5" fmla="*/ 20362 w 93811"/>
                  <a:gd name="csY5" fmla="*/ 162389 h 181158"/>
                  <a:gd name="csX6" fmla="*/ 93812 w 93811"/>
                  <a:gd name="csY6" fmla="*/ 162389 h 181158"/>
                  <a:gd name="csX7" fmla="*/ 93812 w 93811"/>
                  <a:gd name="csY7" fmla="*/ 181159 h 181158"/>
                  <a:gd name="csX8" fmla="*/ 0 w 93811"/>
                  <a:gd name="csY8" fmla="*/ 181159 h 181158"/>
                  <a:gd name="csX9" fmla="*/ 0 w 93811"/>
                  <a:gd name="csY9" fmla="*/ 0 h 181158"/>
                  <a:gd name="csX10" fmla="*/ 93812 w 93811"/>
                  <a:gd name="csY10" fmla="*/ 0 h 181158"/>
                  <a:gd name="csX11" fmla="*/ 93812 w 93811"/>
                  <a:gd name="csY11" fmla="*/ 18771 h 181158"/>
                  <a:gd name="csX12" fmla="*/ 20362 w 93811"/>
                  <a:gd name="csY12" fmla="*/ 18771 h 18115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93811" h="181158">
                    <a:moveTo>
                      <a:pt x="20362" y="18771"/>
                    </a:moveTo>
                    <a:lnTo>
                      <a:pt x="20362" y="72795"/>
                    </a:lnTo>
                    <a:lnTo>
                      <a:pt x="91908" y="72795"/>
                    </a:lnTo>
                    <a:lnTo>
                      <a:pt x="91908" y="91566"/>
                    </a:lnTo>
                    <a:lnTo>
                      <a:pt x="20362" y="91566"/>
                    </a:lnTo>
                    <a:lnTo>
                      <a:pt x="20362" y="162389"/>
                    </a:lnTo>
                    <a:lnTo>
                      <a:pt x="93812" y="162389"/>
                    </a:lnTo>
                    <a:lnTo>
                      <a:pt x="93812" y="181159"/>
                    </a:lnTo>
                    <a:lnTo>
                      <a:pt x="0" y="181159"/>
                    </a:lnTo>
                    <a:lnTo>
                      <a:pt x="0" y="0"/>
                    </a:lnTo>
                    <a:lnTo>
                      <a:pt x="93812" y="0"/>
                    </a:lnTo>
                    <a:lnTo>
                      <a:pt x="93812" y="18771"/>
                    </a:lnTo>
                    <a:lnTo>
                      <a:pt x="20362" y="18771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90BFE7FF-5A90-5B72-3D4F-91DEF920AE04}"/>
                  </a:ext>
                </a:extLst>
              </p:cNvPr>
              <p:cNvSpPr/>
              <p:nvPr/>
            </p:nvSpPr>
            <p:spPr>
              <a:xfrm>
                <a:off x="6345985" y="2663683"/>
                <a:ext cx="161370" cy="197226"/>
              </a:xfrm>
              <a:custGeom>
                <a:avLst/>
                <a:gdLst>
                  <a:gd name="csX0" fmla="*/ 0 w 161370"/>
                  <a:gd name="csY0" fmla="*/ 0 h 197226"/>
                  <a:gd name="csX1" fmla="*/ 141008 w 161370"/>
                  <a:gd name="csY1" fmla="*/ 148260 h 197226"/>
                  <a:gd name="csX2" fmla="*/ 141008 w 161370"/>
                  <a:gd name="csY2" fmla="*/ 7617 h 197226"/>
                  <a:gd name="csX3" fmla="*/ 161371 w 161370"/>
                  <a:gd name="csY3" fmla="*/ 7617 h 197226"/>
                  <a:gd name="csX4" fmla="*/ 161371 w 161370"/>
                  <a:gd name="csY4" fmla="*/ 197226 h 197226"/>
                  <a:gd name="csX5" fmla="*/ 20362 w 161370"/>
                  <a:gd name="csY5" fmla="*/ 49238 h 197226"/>
                  <a:gd name="csX6" fmla="*/ 20362 w 161370"/>
                  <a:gd name="csY6" fmla="*/ 189065 h 197226"/>
                  <a:gd name="csX7" fmla="*/ 0 w 161370"/>
                  <a:gd name="csY7" fmla="*/ 189065 h 197226"/>
                  <a:gd name="csX8" fmla="*/ 0 w 161370"/>
                  <a:gd name="csY8" fmla="*/ 0 h 19722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161370" h="197226">
                    <a:moveTo>
                      <a:pt x="0" y="0"/>
                    </a:moveTo>
                    <a:lnTo>
                      <a:pt x="141008" y="148260"/>
                    </a:lnTo>
                    <a:lnTo>
                      <a:pt x="141008" y="7617"/>
                    </a:lnTo>
                    <a:lnTo>
                      <a:pt x="161371" y="7617"/>
                    </a:lnTo>
                    <a:lnTo>
                      <a:pt x="161371" y="197226"/>
                    </a:lnTo>
                    <a:lnTo>
                      <a:pt x="20362" y="49238"/>
                    </a:lnTo>
                    <a:lnTo>
                      <a:pt x="20362" y="189065"/>
                    </a:lnTo>
                    <a:lnTo>
                      <a:pt x="0" y="18906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8132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C64485B5-FE4C-12E4-D96D-40AC13E0263A}"/>
              </a:ext>
            </a:extLst>
          </p:cNvPr>
          <p:cNvGrpSpPr/>
          <p:nvPr userDrawn="1"/>
        </p:nvGrpSpPr>
        <p:grpSpPr>
          <a:xfrm>
            <a:off x="3877200" y="5043951"/>
            <a:ext cx="1739517" cy="1010020"/>
            <a:chOff x="3877200" y="5043951"/>
            <a:chExt cx="1739517" cy="1010020"/>
          </a:xfrm>
        </p:grpSpPr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CE2DC089-D597-B7CA-7A2C-3EAE022C7B5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877200" y="5076000"/>
              <a:ext cx="612000" cy="940054"/>
            </a:xfrm>
            <a:prstGeom prst="rect">
              <a:avLst/>
            </a:prstGeom>
          </p:spPr>
        </p:pic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7C5623F6-6D20-6676-834E-317054C0D91A}"/>
                </a:ext>
              </a:extLst>
            </p:cNvPr>
            <p:cNvSpPr txBox="1"/>
            <p:nvPr userDrawn="1"/>
          </p:nvSpPr>
          <p:spPr>
            <a:xfrm>
              <a:off x="4608605" y="5043951"/>
              <a:ext cx="1008112" cy="101002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8" algn="l">
                <a:lnSpc>
                  <a:spcPct val="112000"/>
                </a:lnSpc>
              </a:pPr>
              <a:r>
                <a:rPr lang="de-DE" sz="740" dirty="0">
                  <a:solidFill>
                    <a:schemeClr val="tx1"/>
                  </a:solidFill>
                </a:rPr>
                <a:t>Diese Maßnahme wird 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mitfinanziert durch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Steuermittel auf der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Grundlage des von den 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Abgeordneten des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Sächsischen Landtages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beschlossenen</a:t>
              </a:r>
              <a:br>
                <a:rPr lang="de-DE" sz="740" dirty="0">
                  <a:solidFill>
                    <a:schemeClr val="tx1"/>
                  </a:solidFill>
                </a:rPr>
              </a:br>
              <a:r>
                <a:rPr lang="de-DE" sz="740" dirty="0">
                  <a:solidFill>
                    <a:schemeClr val="tx1"/>
                  </a:solidFill>
                </a:rPr>
                <a:t>Haushaltes.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217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139E18-41AA-11EC-D64F-4D3AFC3C7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A445438-F218-D8FB-16F9-9B432FA81C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0000" y="2001838"/>
            <a:ext cx="10569600" cy="4039200"/>
          </a:xfrm>
        </p:spPr>
        <p:txBody>
          <a:bodyPr/>
          <a:lstStyle>
            <a:lvl1pPr>
              <a:spcBef>
                <a:spcPts val="1100"/>
              </a:spcBef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  <a:lvl6pPr>
              <a:spcBef>
                <a:spcPts val="1100"/>
              </a:spcBef>
              <a:spcAft>
                <a:spcPts val="0"/>
              </a:spcAft>
              <a:defRPr sz="1900" b="1">
                <a:solidFill>
                  <a:schemeClr val="accent1"/>
                </a:solidFill>
              </a:defRPr>
            </a:lvl6pPr>
            <a:lvl7pPr>
              <a:spcAft>
                <a:spcPts val="0"/>
              </a:spcAft>
              <a:defRPr sz="1900"/>
            </a:lvl7pPr>
            <a:lvl8pPr>
              <a:spcAft>
                <a:spcPts val="0"/>
              </a:spcAft>
              <a:defRPr sz="1900"/>
            </a:lvl8pPr>
            <a:lvl9pPr>
              <a:spcAft>
                <a:spcPts val="0"/>
              </a:spcAft>
              <a:defRPr sz="19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7519E1A-C0DA-3483-DE2D-A784056D16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AEE61A0-4B9F-3992-DA80-17A44F4F2F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BCE2F9B-DB90-5F4B-2470-5B0360102F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858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139E18-41AA-11EC-D64F-4D3AFC3C7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B2EBA0-8C9A-8EC6-B9E4-4AE3CA8D5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CCC172-6723-9D7B-2F84-7535099B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2B732BD-8986-C28F-43C5-8EEDB6B5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ED7F214-3FEA-1360-BB62-91A42FC1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051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A3CBCC-4939-DEED-3917-301260DE3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213" y="2001600"/>
            <a:ext cx="5140800" cy="40404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54D6A430-2544-DF43-4F57-94CF6A25E16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42400" y="2001600"/>
            <a:ext cx="5140800" cy="40404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16CAFF05-E280-7A0D-4C47-476D4BCB7C0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33E7EE9-38CA-89AB-CF3D-3A99EE9E689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62323984-70EA-1704-5A72-096517E4DB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327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>
          <p15:clr>
            <a:srgbClr val="FBAE40"/>
          </p15:clr>
        </p15:guide>
        <p15:guide id="2" pos="3749">
          <p15:clr>
            <a:srgbClr val="FBAE40"/>
          </p15:clr>
        </p15:guide>
        <p15:guide id="3" orient="horz" pos="125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48976358-A101-FDE2-5583-FB9589965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0000" y="2001600"/>
            <a:ext cx="5140800" cy="40392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2400" y="2001600"/>
            <a:ext cx="594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807AAE1-46A1-307A-B91A-A3C087181F6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9ED636-48F8-C515-3339-974B01D6917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FAA6DCBD-B80E-6E0F-7702-D84C183DF1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16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 userDrawn="1">
          <p15:clr>
            <a:srgbClr val="FBAE40"/>
          </p15:clr>
        </p15:guide>
        <p15:guide id="2" pos="3749" userDrawn="1">
          <p15:clr>
            <a:srgbClr val="FBAE40"/>
          </p15:clr>
        </p15:guide>
        <p15:guide id="3" orient="horz" pos="125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001600"/>
            <a:ext cx="59508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48976358-A101-FDE2-5583-FB9589965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2400" y="2001600"/>
            <a:ext cx="5140800" cy="40392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BB5DF62-731F-751F-46D8-82084CABE96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9D1927-5795-D951-0D5B-1FBBDFC62B1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EE07C29-828D-2BE1-7539-A4BCFC14F38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768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1">
          <p15:clr>
            <a:srgbClr val="FBAE40"/>
          </p15:clr>
        </p15:guide>
        <p15:guide id="2" pos="3749">
          <p15:clr>
            <a:srgbClr val="FBAE40"/>
          </p15:clr>
        </p15:guide>
        <p15:guide id="3" orient="horz" pos="125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0000" y="2001600"/>
            <a:ext cx="105696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D6E1C3-9608-73F2-2A3A-3877BF249DC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7542B6-1A14-4948-FC17-06CF3830783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45F31A96-6F19-E7F3-9C4F-1DF63FA94F9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724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125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5A63C30-B97D-7E3F-D1EB-918B4674F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001600"/>
            <a:ext cx="12192000" cy="40392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C40CE-71BF-AA3D-0AC0-6A32B9AB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C8E9162-A3BF-1E53-0963-42FE5B31C17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827ADE-E5EA-5175-C975-E5DD0CF7522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Hier steht das Thema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292953D-B5B1-678F-2A2A-290544DE9C4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68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12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B8865EE-CEEB-567D-DDE0-B46186EE5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654993"/>
            <a:ext cx="8755200" cy="86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863EBE-9812-B49E-1497-922AB3616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213" y="2001600"/>
            <a:ext cx="10569575" cy="4040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287FEC-0587-4E0C-219E-A8DACE19B2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200" y="6404400"/>
            <a:ext cx="576000" cy="12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fld id="{6333944E-755B-4AAE-A836-2F7EAB2B6474}" type="datetime1">
              <a:rPr lang="de-DE" smtClean="0"/>
              <a:pPr/>
              <a:t>03.06.26</a:t>
            </a:fld>
            <a:endParaRPr lang="de-DE" b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0FD74F-C55E-214D-1976-0833DF185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00000" y="6404400"/>
            <a:ext cx="9580788" cy="12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Hier steht das Thema</a:t>
            </a:r>
            <a:endParaRPr lang="de-DE" b="0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D37A26-7DD5-3E42-0326-171209472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0000" y="6404400"/>
            <a:ext cx="360000" cy="12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pPr algn="l"/>
            <a:fld id="{32306F79-3C06-4672-972B-47D8DE2A461D}" type="slidenum">
              <a:rPr lang="de-DE" smtClean="0"/>
              <a:pPr algn="l"/>
              <a:t>‹Nr.›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C087EAB-31C8-CAB4-F1D6-91EEEA88A386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684112" y="1436400"/>
            <a:ext cx="10875600" cy="368021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1A1AA32-D456-1CB2-E55D-DF38AFA72552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9839796" y="662901"/>
            <a:ext cx="1544400" cy="56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34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61" r:id="rId3"/>
    <p:sldLayoutId id="2147483650" r:id="rId4"/>
    <p:sldLayoutId id="2147483662" r:id="rId5"/>
    <p:sldLayoutId id="214748365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54" r:id="rId17"/>
    <p:sldLayoutId id="2147483655" r:id="rId18"/>
    <p:sldLayoutId id="2147483673" r:id="rId19"/>
    <p:sldLayoutId id="2147483674" r:id="rId20"/>
  </p:sldLayoutIdLst>
  <p:hf hdr="0"/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9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216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Symbol" panose="05050102010706020507" pitchFamily="18" charset="2"/>
        <a:buChar char="-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4000"/>
        </a:lnSpc>
        <a:spcBef>
          <a:spcPts val="0"/>
        </a:spcBef>
        <a:spcAft>
          <a:spcPts val="11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1" userDrawn="1">
          <p15:clr>
            <a:srgbClr val="F26B43"/>
          </p15:clr>
        </p15:guide>
        <p15:guide id="2" pos="511" userDrawn="1">
          <p15:clr>
            <a:srgbClr val="F26B43"/>
          </p15:clr>
        </p15:guide>
        <p15:guide id="3" pos="7169" userDrawn="1">
          <p15:clr>
            <a:srgbClr val="F26B43"/>
          </p15:clr>
        </p15:guide>
        <p15:guide id="4" orient="horz" pos="38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F_BF3E8B1F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A_1C544EBC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svg"/><Relationship Id="rId5" Type="http://schemas.openxmlformats.org/officeDocument/2006/relationships/image" Target="../media/image22.svg"/><Relationship Id="rId4" Type="http://schemas.openxmlformats.org/officeDocument/2006/relationships/image" Target="../media/image21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mailto:fachzentrumklima@lfulg.sachsen.de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1_6D354FB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A60D9565-E3E8-84EE-14E6-7D2048B3BA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809"/>
            <a:ext cx="12191999" cy="685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4710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AF90E-0DAB-C0EB-FA5F-27C9A05A8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F2E637-5FBA-1FCD-2A21-0DFAFF32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B5BE89-212A-E912-3F42-51510EB2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10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Inhaltsplatzhalter 7">
            <a:extLst>
              <a:ext uri="{FF2B5EF4-FFF2-40B4-BE49-F238E27FC236}">
                <a16:creationId xmlns:a16="http://schemas.microsoft.com/office/drawing/2014/main" id="{F2EE0755-EA50-B24D-B0F8-17C2BD3973BA}"/>
              </a:ext>
            </a:extLst>
          </p:cNvPr>
          <p:cNvSpPr txBox="1">
            <a:spLocks/>
          </p:cNvSpPr>
          <p:nvPr/>
        </p:nvSpPr>
        <p:spPr>
          <a:xfrm>
            <a:off x="810000" y="1977521"/>
            <a:ext cx="10570788" cy="404042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108000" tIns="108000" rIns="108000" bIns="10800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Gründe: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Politische Interessen: </a:t>
            </a:r>
            <a:r>
              <a:rPr lang="de-DE" b="0" dirty="0"/>
              <a:t>Die</a:t>
            </a:r>
            <a:r>
              <a:rPr lang="de-DE" dirty="0"/>
              <a:t> </a:t>
            </a:r>
            <a:r>
              <a:rPr lang="de-DE" b="0" dirty="0"/>
              <a:t>politische Meinung der Menschen soll gezielt beeinflusst werden.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Wirtschaftliche Interessen</a:t>
            </a:r>
            <a:r>
              <a:rPr lang="de-DE" b="0" dirty="0"/>
              <a:t>: Fake News werden genutzt, um Klicks zu generieren und damit Geld zu verdienen („Clickbaiting“).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Verschwörungstheorien</a:t>
            </a:r>
            <a:r>
              <a:rPr lang="de-DE" b="0" dirty="0"/>
              <a:t>: Fake News werden genutzt, um geheime Pläne oder Machenschaften zu behaupten, die oft ohne Beweise sind.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Hass und Unruhe schüren</a:t>
            </a:r>
            <a:r>
              <a:rPr lang="de-DE" b="0" dirty="0"/>
              <a:t>: Fake News werden verbreitet, um Konflikte oder gesellschaftliche Spannungen zu verstärken.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Scherz oder Satire</a:t>
            </a:r>
            <a:r>
              <a:rPr lang="de-DE" b="0" dirty="0"/>
              <a:t>: Fake News sollen hier zum Nachdenken anregen, werden aber oft falsch verstanden. 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5D39442D-4588-678D-CFF9-91C44C2CCA42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AFC14F8-589C-D4EC-9280-27B72D812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999" y="497154"/>
            <a:ext cx="9461247" cy="9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97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E807F-0C82-EEDC-179A-150714379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28F6A2-C270-8131-DA96-4DCFB26A1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4261C1-122D-E108-ACCD-E67FB030F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11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6C384645-5140-2520-64C8-FD314BA6A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Aufgabe: </a:t>
            </a:r>
          </a:p>
          <a:p>
            <a:r>
              <a:rPr lang="de-DE" b="0" dirty="0">
                <a:solidFill>
                  <a:schemeClr val="tx1"/>
                </a:solidFill>
              </a:rPr>
              <a:t>Ordnet den Strategien, welche häufig bei der Erstellung von Fake News genutzt </a:t>
            </a:r>
            <a:br>
              <a:rPr lang="de-DE" b="0" dirty="0">
                <a:solidFill>
                  <a:schemeClr val="tx1"/>
                </a:solidFill>
              </a:rPr>
            </a:br>
            <a:r>
              <a:rPr lang="de-DE" b="0" dirty="0">
                <a:solidFill>
                  <a:schemeClr val="tx1"/>
                </a:solidFill>
              </a:rPr>
              <a:t>werden, ihre Merkmale und das entsprechende Beispiel zu.</a:t>
            </a:r>
          </a:p>
          <a:p>
            <a:endParaRPr lang="de-DE" b="0" dirty="0">
              <a:solidFill>
                <a:schemeClr val="tx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8FC9150-1B43-9C2B-7771-38C5579403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557" y="1730138"/>
            <a:ext cx="1066800" cy="736600"/>
          </a:xfrm>
          <a:prstGeom prst="rect">
            <a:avLst/>
          </a:prstGeom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A4AEE411-B432-8F67-D4E8-77FDD6E3703B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32CACFB-1266-BA48-4C0E-B6B13C541D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392" y="590453"/>
            <a:ext cx="8660862" cy="86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27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CCABC-7F35-90F7-560A-66722A104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0DEE27-1CE7-26EA-6393-E8DAFDFD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DF14A9-FCB1-6B3E-3656-E3BC12B2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12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1CF7E7F-779E-5B42-B7C9-C19A187A6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Aufgabe: </a:t>
            </a:r>
          </a:p>
          <a:p>
            <a:pPr marL="457200" indent="-457200">
              <a:buFont typeface="+mj-lt"/>
              <a:buAutoNum type="arabicPeriod"/>
            </a:pPr>
            <a:r>
              <a:rPr lang="de-DE" b="0" dirty="0">
                <a:solidFill>
                  <a:schemeClr val="tx1"/>
                </a:solidFill>
              </a:rPr>
              <a:t>Geht den „Artikeln“ mithilfe der Checkliste auf die Spur.</a:t>
            </a:r>
          </a:p>
          <a:p>
            <a:pPr marL="457200" indent="-457200">
              <a:buFont typeface="+mj-lt"/>
              <a:buAutoNum type="arabicPeriod"/>
            </a:pPr>
            <a:r>
              <a:rPr lang="de-DE" b="0" dirty="0">
                <a:solidFill>
                  <a:schemeClr val="tx1"/>
                </a:solidFill>
              </a:rPr>
              <a:t>Recherchiert die fehlerhaften oder nicht exakt dargestellten Informationen mithilfe des Regionalen Klimainformationssystems (</a:t>
            </a:r>
            <a:r>
              <a:rPr lang="de-DE" b="0" dirty="0" err="1">
                <a:solidFill>
                  <a:schemeClr val="tx1"/>
                </a:solidFill>
              </a:rPr>
              <a:t>ReKIS</a:t>
            </a:r>
            <a:r>
              <a:rPr lang="de-DE" b="0" dirty="0">
                <a:solidFill>
                  <a:schemeClr val="tx1"/>
                </a:solidFill>
              </a:rPr>
              <a:t>) und korrigiert sie. </a:t>
            </a:r>
          </a:p>
          <a:p>
            <a:pPr marL="457200" indent="-457200">
              <a:buFont typeface="+mj-lt"/>
              <a:buAutoNum type="arabicPeriod"/>
            </a:pPr>
            <a:r>
              <a:rPr lang="de-DE" b="0" dirty="0">
                <a:solidFill>
                  <a:schemeClr val="tx1"/>
                </a:solidFill>
              </a:rPr>
              <a:t>Formuliert ein Statement in Form eines Leserbriefes. </a:t>
            </a:r>
          </a:p>
          <a:p>
            <a:endParaRPr lang="de-DE" b="0" dirty="0">
              <a:solidFill>
                <a:schemeClr val="tx1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CBEEF1-309B-170A-669C-A98D838ADE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645" y="1772816"/>
            <a:ext cx="1231900" cy="736600"/>
          </a:xfrm>
          <a:prstGeom prst="rect">
            <a:avLst/>
          </a:prstGeom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CF2AF573-907F-0AD3-3CC8-ABC94B773DF8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1372C0B-25A9-8EF2-E8D3-44303D3072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99" y="599074"/>
            <a:ext cx="8121955" cy="81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8722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D066E-5952-6DC3-DC1E-7B706A28B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B02608-986F-68B6-27B1-07ADE3662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733109-74C6-5CFC-F285-E499D6AA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13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5ABF2D5-797B-6EEC-C951-EB0732D48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09" b="2242"/>
          <a:stretch>
            <a:fillRect/>
          </a:stretch>
        </p:blipFill>
        <p:spPr>
          <a:xfrm>
            <a:off x="10632503" y="1772816"/>
            <a:ext cx="755041" cy="720080"/>
          </a:xfrm>
          <a:prstGeom prst="rect">
            <a:avLst/>
          </a:prstGeom>
        </p:spPr>
      </p:pic>
      <p:pic>
        <p:nvPicPr>
          <p:cNvPr id="7" name="Grafik 6" descr="Besprechung mit einfarbiger Füllung">
            <a:extLst>
              <a:ext uri="{FF2B5EF4-FFF2-40B4-BE49-F238E27FC236}">
                <a16:creationId xmlns:a16="http://schemas.microsoft.com/office/drawing/2014/main" id="{09108CE2-41D7-D097-8579-608BB112A23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39308" y="1530854"/>
            <a:ext cx="2113384" cy="2113384"/>
          </a:xfrm>
          <a:prstGeom prst="rect">
            <a:avLst/>
          </a:prstGeom>
        </p:spPr>
      </p:pic>
      <p:pic>
        <p:nvPicPr>
          <p:cNvPr id="12" name="Grafik 11" descr="Besprechung mit einfarbiger Füllung">
            <a:extLst>
              <a:ext uri="{FF2B5EF4-FFF2-40B4-BE49-F238E27FC236}">
                <a16:creationId xmlns:a16="http://schemas.microsoft.com/office/drawing/2014/main" id="{F4A5D09A-82E2-797B-5D86-2B698EA98CB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55024" y="3919075"/>
            <a:ext cx="2113384" cy="2113384"/>
          </a:xfrm>
          <a:prstGeom prst="rect">
            <a:avLst/>
          </a:prstGeom>
        </p:spPr>
      </p:pic>
      <p:pic>
        <p:nvPicPr>
          <p:cNvPr id="13" name="Grafik 12" descr="Besprechung mit einfarbiger Füllung">
            <a:extLst>
              <a:ext uri="{FF2B5EF4-FFF2-40B4-BE49-F238E27FC236}">
                <a16:creationId xmlns:a16="http://schemas.microsoft.com/office/drawing/2014/main" id="{65395780-CEE8-9F47-954F-16C0B43C894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23592" y="3889672"/>
            <a:ext cx="2113384" cy="2113384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218CE9C6-0BB2-1984-D8ED-FB5AE1BFE1FB}"/>
              </a:ext>
            </a:extLst>
          </p:cNvPr>
          <p:cNvSpPr txBox="1"/>
          <p:nvPr/>
        </p:nvSpPr>
        <p:spPr>
          <a:xfrm>
            <a:off x="4586876" y="3355878"/>
            <a:ext cx="3068148" cy="28353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b="0" dirty="0">
                <a:solidFill>
                  <a:schemeClr val="tx1"/>
                </a:solidFill>
              </a:rPr>
              <a:t>Wie erkennt ihr Fake News?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967A91D-E103-ED98-B42A-A7F862107903}"/>
              </a:ext>
            </a:extLst>
          </p:cNvPr>
          <p:cNvSpPr txBox="1"/>
          <p:nvPr/>
        </p:nvSpPr>
        <p:spPr>
          <a:xfrm>
            <a:off x="1938648" y="5599189"/>
            <a:ext cx="3332752" cy="587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de-DE" b="0" dirty="0">
                <a:solidFill>
                  <a:schemeClr val="tx1"/>
                </a:solidFill>
              </a:rPr>
              <a:t>Welche Schwierigkeiten ergeben sich aus Fake News?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6B4FB55-E6F9-F031-17FA-55BB7DF81DC5}"/>
              </a:ext>
            </a:extLst>
          </p:cNvPr>
          <p:cNvSpPr txBox="1"/>
          <p:nvPr/>
        </p:nvSpPr>
        <p:spPr>
          <a:xfrm>
            <a:off x="7645526" y="5724520"/>
            <a:ext cx="3068148" cy="587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b="0" dirty="0">
                <a:solidFill>
                  <a:schemeClr val="tx1"/>
                </a:solidFill>
              </a:rPr>
              <a:t>Wie könnt ihr mit Fake News umgehen?</a:t>
            </a:r>
          </a:p>
        </p:txBody>
      </p:sp>
      <p:sp>
        <p:nvSpPr>
          <p:cNvPr id="36" name="Pfeil nach links und oben 35">
            <a:extLst>
              <a:ext uri="{FF2B5EF4-FFF2-40B4-BE49-F238E27FC236}">
                <a16:creationId xmlns:a16="http://schemas.microsoft.com/office/drawing/2014/main" id="{C64ED169-491E-6876-BE7E-D3463841EC86}"/>
              </a:ext>
            </a:extLst>
          </p:cNvPr>
          <p:cNvSpPr/>
          <p:nvPr/>
        </p:nvSpPr>
        <p:spPr>
          <a:xfrm rot="10800000">
            <a:off x="2904219" y="2308413"/>
            <a:ext cx="1682657" cy="1827989"/>
          </a:xfrm>
          <a:prstGeom prst="leftUpArrow">
            <a:avLst>
              <a:gd name="adj1" fmla="val 1673"/>
              <a:gd name="adj2" fmla="val 4225"/>
              <a:gd name="adj3" fmla="val 1260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7" name="Pfeil nach links und oben 36">
            <a:extLst>
              <a:ext uri="{FF2B5EF4-FFF2-40B4-BE49-F238E27FC236}">
                <a16:creationId xmlns:a16="http://schemas.microsoft.com/office/drawing/2014/main" id="{46F0A2A4-888A-41A5-CD64-0FDCABF96DC8}"/>
              </a:ext>
            </a:extLst>
          </p:cNvPr>
          <p:cNvSpPr/>
          <p:nvPr/>
        </p:nvSpPr>
        <p:spPr>
          <a:xfrm rot="16200000">
            <a:off x="7532459" y="2206373"/>
            <a:ext cx="1682657" cy="1827989"/>
          </a:xfrm>
          <a:prstGeom prst="leftUpArrow">
            <a:avLst>
              <a:gd name="adj1" fmla="val 1673"/>
              <a:gd name="adj2" fmla="val 4225"/>
              <a:gd name="adj3" fmla="val 1260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8" name="Pfeil nach links und rechts 37">
            <a:extLst>
              <a:ext uri="{FF2B5EF4-FFF2-40B4-BE49-F238E27FC236}">
                <a16:creationId xmlns:a16="http://schemas.microsoft.com/office/drawing/2014/main" id="{304DD084-E87B-D63C-C9EA-8DF6C082C1F7}"/>
              </a:ext>
            </a:extLst>
          </p:cNvPr>
          <p:cNvSpPr/>
          <p:nvPr/>
        </p:nvSpPr>
        <p:spPr>
          <a:xfrm>
            <a:off x="4904188" y="5024283"/>
            <a:ext cx="2383624" cy="155839"/>
          </a:xfrm>
          <a:prstGeom prst="leftRightArrow">
            <a:avLst>
              <a:gd name="adj1" fmla="val 10492"/>
              <a:gd name="adj2" fmla="val 12515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CC93EDB8-B3E9-C190-CDEC-389B6D61C14E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57EC45F-55AB-B1A2-A11B-2E3F9099F6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063" y="557906"/>
            <a:ext cx="7877565" cy="789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9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3D1545AD-44F0-0D6E-0245-A36A6307C748}"/>
              </a:ext>
            </a:extLst>
          </p:cNvPr>
          <p:cNvSpPr txBox="1"/>
          <p:nvPr/>
        </p:nvSpPr>
        <p:spPr>
          <a:xfrm>
            <a:off x="6384032" y="5013176"/>
            <a:ext cx="5688632" cy="10220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b="0" dirty="0">
                <a:solidFill>
                  <a:schemeClr val="tx1"/>
                </a:solidFill>
              </a:rPr>
              <a:t>erstellt durch die </a:t>
            </a:r>
            <a:r>
              <a:rPr lang="de-DE" sz="1400" dirty="0">
                <a:solidFill>
                  <a:schemeClr val="tx1"/>
                </a:solidFill>
              </a:rPr>
              <a:t>Professur für Geographische Bildung</a:t>
            </a:r>
            <a:r>
              <a:rPr lang="de-DE" sz="1400" b="0" dirty="0">
                <a:solidFill>
                  <a:schemeClr val="tx1"/>
                </a:solidFill>
              </a:rPr>
              <a:t>, TU Dresden im Auftrag des </a:t>
            </a:r>
            <a:r>
              <a:rPr lang="de-DE" sz="1400" dirty="0">
                <a:solidFill>
                  <a:schemeClr val="tx1"/>
                </a:solidFill>
              </a:rPr>
              <a:t>Sächsische Landesamts für Umwelt, Landwirtschaft und Geologie (</a:t>
            </a:r>
            <a:r>
              <a:rPr lang="de-DE" sz="1400" dirty="0" err="1">
                <a:solidFill>
                  <a:schemeClr val="tx1"/>
                </a:solidFill>
              </a:rPr>
              <a:t>LfULG</a:t>
            </a:r>
            <a:r>
              <a:rPr lang="de-DE" sz="1400" dirty="0">
                <a:solidFill>
                  <a:schemeClr val="tx1"/>
                </a:solidFill>
              </a:rPr>
              <a:t>)</a:t>
            </a:r>
            <a:r>
              <a:rPr lang="de-DE" sz="1400" b="0" dirty="0">
                <a:solidFill>
                  <a:schemeClr val="tx1"/>
                </a:solidFill>
              </a:rPr>
              <a:t>.</a:t>
            </a:r>
            <a:endParaRPr lang="de-DE" sz="1400" dirty="0">
              <a:solidFill>
                <a:schemeClr val="tx1"/>
              </a:solidFill>
            </a:endParaRPr>
          </a:p>
          <a:p>
            <a:r>
              <a:rPr lang="de-DE" sz="1400" b="0" dirty="0">
                <a:solidFill>
                  <a:schemeClr val="tx1"/>
                </a:solidFill>
              </a:rPr>
              <a:t>Kontakt: </a:t>
            </a:r>
            <a:r>
              <a:rPr lang="de-DE" sz="1400" b="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fachzentrumklima@lfulg.sachsen.de</a:t>
            </a:r>
            <a:endParaRPr lang="de-DE" sz="1400" b="0" dirty="0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5A76CAD-C666-CA9E-38BD-0AEDB5F53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99" y="620688"/>
            <a:ext cx="10201813" cy="102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88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51CDDD-1841-BCF0-1367-CEA0C554190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728E8-D0AE-FCD6-6FB8-3564C497B0F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Alles Fakt? Fake News und der Klimawandel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8FDE17-1B66-8D9B-D4D7-F41C6BDDA6D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2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981AF86-66BA-C1F2-1002-303A06C19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95" y="2348880"/>
            <a:ext cx="10392853" cy="2653134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6CC1B18-9EFE-8541-FE64-DAACA28B92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00" y="599937"/>
            <a:ext cx="4902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1035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74267-977F-23CD-BEF1-BBB596EAC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C59ABA-3DAF-4261-02E3-6B0B4D990D6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CF1F40-9C82-BABF-0A87-78DC884F36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3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B19F21A-4C34-B6A0-E7B3-05731685C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75" y="2432050"/>
            <a:ext cx="10110782" cy="2581126"/>
          </a:xfrm>
          <a:prstGeom prst="rect">
            <a:avLst/>
          </a:prstGeom>
        </p:spPr>
      </p:pic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AD79432F-8DA5-D461-48DF-6184215AF93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800000" y="6404400"/>
            <a:ext cx="9580788" cy="126000"/>
          </a:xfrm>
        </p:spPr>
        <p:txBody>
          <a:bodyPr/>
          <a:lstStyle/>
          <a:p>
            <a:r>
              <a:rPr lang="de-DE" dirty="0"/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9575E25-7521-506C-A38B-61E0EB5A5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14" y="548680"/>
            <a:ext cx="4902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929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FDF72-B817-FFD8-2CFF-39F5AB1C8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610FCE-0E78-B0C2-E34F-35D25953E10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83D15C-B721-2814-A26F-0FC4A8C6893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4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DB5C1C5-46AB-688A-9A7D-C5615727C6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200" y="2420888"/>
            <a:ext cx="9580788" cy="2445826"/>
          </a:xfrm>
          <a:prstGeom prst="rect">
            <a:avLst/>
          </a:prstGeom>
        </p:spPr>
      </p:pic>
      <p:sp>
        <p:nvSpPr>
          <p:cNvPr id="2" name="Fußzeilenplatzhalter 4">
            <a:extLst>
              <a:ext uri="{FF2B5EF4-FFF2-40B4-BE49-F238E27FC236}">
                <a16:creationId xmlns:a16="http://schemas.microsoft.com/office/drawing/2014/main" id="{8C52D918-F92C-A104-1A8F-B8164538C3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800000" y="6404400"/>
            <a:ext cx="9580788" cy="126000"/>
          </a:xfrm>
        </p:spPr>
        <p:txBody>
          <a:bodyPr/>
          <a:lstStyle/>
          <a:p>
            <a:r>
              <a:rPr lang="de-DE" dirty="0"/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39D244E-C33E-221B-3B93-5D89CCD742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00" y="620624"/>
            <a:ext cx="4902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6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F774B6-63A4-C810-B687-8DA2F1C532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sind Fake News?</a:t>
            </a:r>
          </a:p>
          <a:p>
            <a:endParaRPr lang="de-DE" dirty="0"/>
          </a:p>
          <a:p>
            <a:r>
              <a:rPr lang="de-DE" dirty="0"/>
              <a:t>Warum werden sie erstellt?</a:t>
            </a:r>
          </a:p>
          <a:p>
            <a:endParaRPr lang="de-DE" dirty="0"/>
          </a:p>
          <a:p>
            <a:r>
              <a:rPr lang="de-DE" dirty="0"/>
              <a:t>Wie können wir sie erkennen?</a:t>
            </a:r>
          </a:p>
          <a:p>
            <a:endParaRPr lang="de-DE" dirty="0"/>
          </a:p>
          <a:p>
            <a:r>
              <a:rPr lang="de-DE" dirty="0"/>
              <a:t>Wie können wir mit ihnen umgehen?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717CEC-7F80-F1FF-2C2C-37E85E24A09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39E519-FC0B-C4DF-1202-0B8DBD5C7E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5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DA02B5C1-004D-CF23-79D1-FD49DA99CB33}"/>
              </a:ext>
            </a:extLst>
          </p:cNvPr>
          <p:cNvSpPr txBox="1">
            <a:spLocks/>
          </p:cNvSpPr>
          <p:nvPr/>
        </p:nvSpPr>
        <p:spPr>
          <a:xfrm>
            <a:off x="1800000" y="6404400"/>
            <a:ext cx="9580788" cy="12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de-DE"/>
            </a:defPPr>
            <a:lvl1pPr marL="0" indent="0" algn="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b="0" dirty="0"/>
              <a:t>Alles Fakt? Fake News und der Klimawandel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AB9A1D2-8B78-38C9-958C-0AAD1F5F7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815035"/>
            <a:ext cx="3774774" cy="52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38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85445-E7D0-1BFE-5DB0-1D2B8577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DD0E31-5ADB-CCA9-0B24-4A17C96F6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6</a:t>
            </a:fld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E9FE955-582E-0A6E-8820-B4041721CE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756" y="1804731"/>
            <a:ext cx="6478488" cy="4599669"/>
          </a:xfrm>
          <a:prstGeom prst="rect">
            <a:avLst/>
          </a:prstGeom>
        </p:spPr>
      </p:pic>
      <p:pic>
        <p:nvPicPr>
          <p:cNvPr id="12" name="Grafik 11" descr="Schere mit einfarbiger Füllung">
            <a:extLst>
              <a:ext uri="{FF2B5EF4-FFF2-40B4-BE49-F238E27FC236}">
                <a16:creationId xmlns:a16="http://schemas.microsoft.com/office/drawing/2014/main" id="{61623C75-26A2-5A4F-E8AC-F26C836B4D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520143">
            <a:off x="3477054" y="3618366"/>
            <a:ext cx="914400" cy="914400"/>
          </a:xfrm>
          <a:prstGeom prst="rect">
            <a:avLst/>
          </a:prstGeom>
        </p:spPr>
      </p:pic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D43A69A6-A87B-F08D-BD22-EB160EF9E8BF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27493DD-FDC4-63BD-53EA-D12122F11C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00" y="602825"/>
            <a:ext cx="8136504" cy="81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90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91B85-5197-C840-A1E9-34C52021F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1B47E7-67A3-F15C-FFF1-366268100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305CE5-4098-D5F7-C0CF-5F2620FB7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7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156C8B43-B336-8E73-8F72-52641C5CE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056" y="2001600"/>
            <a:ext cx="4780732" cy="40404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108000" rIns="108000" bIns="108000"/>
          <a:lstStyle/>
          <a:p>
            <a:r>
              <a:rPr lang="de-DE" dirty="0"/>
              <a:t>Fake News:</a:t>
            </a:r>
          </a:p>
        </p:txBody>
      </p:sp>
      <p:sp>
        <p:nvSpPr>
          <p:cNvPr id="3" name="Inhaltsplatzhalter 7">
            <a:extLst>
              <a:ext uri="{FF2B5EF4-FFF2-40B4-BE49-F238E27FC236}">
                <a16:creationId xmlns:a16="http://schemas.microsoft.com/office/drawing/2014/main" id="{3D1D6F9A-61BD-5C56-CD19-2B5DA3EF2EB3}"/>
              </a:ext>
            </a:extLst>
          </p:cNvPr>
          <p:cNvSpPr txBox="1">
            <a:spLocks/>
          </p:cNvSpPr>
          <p:nvPr/>
        </p:nvSpPr>
        <p:spPr>
          <a:xfrm>
            <a:off x="810000" y="1977521"/>
            <a:ext cx="4780732" cy="4040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108000" tIns="108000" rIns="108000" bIns="10800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Was verstehen wir darunter?</a:t>
            </a:r>
          </a:p>
          <a:p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DA353ACA-8AB7-5BC2-AB44-31090B17AB2C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12600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237FDBA-1670-9C3F-5ECB-F8C8B97B52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63935"/>
            <a:ext cx="9054202" cy="90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07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0A17A-B1FC-FDEE-A317-895E1EF34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AA094F-B4C6-14AC-B4D4-183D455D9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5050FF-8276-6D93-525A-58FF2E523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8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4CE79E0-37B9-3C88-D3B9-E9C79B69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056" y="2001600"/>
            <a:ext cx="4780732" cy="40404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108000" rIns="108000" bIns="108000"/>
          <a:lstStyle/>
          <a:p>
            <a:r>
              <a:rPr lang="de-DE" dirty="0"/>
              <a:t>Fake News: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0" dirty="0"/>
              <a:t>„gefälschte Nachricht“ </a:t>
            </a:r>
            <a:br>
              <a:rPr lang="de-DE" b="0" dirty="0"/>
            </a:br>
            <a:r>
              <a:rPr lang="de-DE" b="0" dirty="0"/>
              <a:t>(wörtliche Übersetzung)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0" dirty="0"/>
              <a:t>in manipulativer </a:t>
            </a:r>
            <a:r>
              <a:rPr lang="de-DE" dirty="0"/>
              <a:t>Absicht</a:t>
            </a:r>
            <a:r>
              <a:rPr lang="de-DE" b="0" dirty="0"/>
              <a:t> verbreitete Falschmeldungen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0" dirty="0"/>
              <a:t>werden v.a. in den Sozialen Medien geteilt</a:t>
            </a:r>
          </a:p>
          <a:p>
            <a:endParaRPr lang="de-DE" dirty="0"/>
          </a:p>
        </p:txBody>
      </p:sp>
      <p:sp>
        <p:nvSpPr>
          <p:cNvPr id="3" name="Inhaltsplatzhalter 7">
            <a:extLst>
              <a:ext uri="{FF2B5EF4-FFF2-40B4-BE49-F238E27FC236}">
                <a16:creationId xmlns:a16="http://schemas.microsoft.com/office/drawing/2014/main" id="{EA74D4FA-3711-1028-D5AC-C7E5B2196844}"/>
              </a:ext>
            </a:extLst>
          </p:cNvPr>
          <p:cNvSpPr txBox="1">
            <a:spLocks/>
          </p:cNvSpPr>
          <p:nvPr/>
        </p:nvSpPr>
        <p:spPr>
          <a:xfrm>
            <a:off x="810000" y="1977521"/>
            <a:ext cx="4780732" cy="4040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108000" tIns="108000" rIns="108000" bIns="10800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Was verstehen wir darunter?</a:t>
            </a:r>
          </a:p>
          <a:p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A237EE5E-1A42-23C9-BC9D-D0C14052179E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C50318D-6C6F-DAEA-9160-32E928AE8E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999" y="620689"/>
            <a:ext cx="9485861" cy="95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3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B3E11-27B5-707B-A91E-1C4AC4934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B68D18-C30D-EEE6-EF43-58C34FA58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944E-755B-4AAE-A836-2F7EAB2B6474}" type="datetime1">
              <a:rPr lang="de-DE" smtClean="0"/>
              <a:pPr/>
              <a:t>03.06.26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AACD03-5ECA-CEEC-8CFE-C0F44F37A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2306F79-3C06-4672-972B-47D8DE2A461D}" type="slidenum">
              <a:rPr lang="de-DE" smtClean="0"/>
              <a:pPr algn="l"/>
              <a:t>9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Inhaltsplatzhalter 7">
            <a:extLst>
              <a:ext uri="{FF2B5EF4-FFF2-40B4-BE49-F238E27FC236}">
                <a16:creationId xmlns:a16="http://schemas.microsoft.com/office/drawing/2014/main" id="{F012C421-B272-724A-0385-03AC30E94F54}"/>
              </a:ext>
            </a:extLst>
          </p:cNvPr>
          <p:cNvSpPr txBox="1">
            <a:spLocks/>
          </p:cNvSpPr>
          <p:nvPr/>
        </p:nvSpPr>
        <p:spPr>
          <a:xfrm>
            <a:off x="810000" y="1977521"/>
            <a:ext cx="10570788" cy="404042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108000" tIns="108000" rIns="108000" bIns="10800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Gründe: 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E76AD0F6-860A-FF66-2DDA-880539508771}"/>
              </a:ext>
            </a:extLst>
          </p:cNvPr>
          <p:cNvSpPr txBox="1">
            <a:spLocks/>
          </p:cNvSpPr>
          <p:nvPr/>
        </p:nvSpPr>
        <p:spPr>
          <a:xfrm>
            <a:off x="1801212" y="6424432"/>
            <a:ext cx="9580788" cy="217736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00" indent="-21600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dirty="0">
                <a:solidFill>
                  <a:schemeClr val="tx1"/>
                </a:solidFill>
              </a:rPr>
              <a:t>Alles Fakt? Fake News und der Klimawandel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EB17F38-8413-E047-2172-1BE00FFD1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497154"/>
            <a:ext cx="9139264" cy="91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9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eKI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00F2"/>
      </a:accent1>
      <a:accent2>
        <a:srgbClr val="00D77B"/>
      </a:accent2>
      <a:accent3>
        <a:srgbClr val="1421A3"/>
      </a:accent3>
      <a:accent4>
        <a:srgbClr val="00E3FF"/>
      </a:accent4>
      <a:accent5>
        <a:srgbClr val="7944FF"/>
      </a:accent5>
      <a:accent6>
        <a:srgbClr val="006059"/>
      </a:accent6>
      <a:hlink>
        <a:srgbClr val="000000"/>
      </a:hlink>
      <a:folHlink>
        <a:srgbClr val="000000"/>
      </a:folHlink>
    </a:clrScheme>
    <a:fontScheme name="Slackey_Arial">
      <a:majorFont>
        <a:latin typeface="Slackey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KIS-Campus_Inter_VariableFont" id="{378E16E6-5F65-493E-BB07-8CCBA7A5B164}" vid="{9900377E-2A37-4B2A-AF4C-ED6F1E7B4A8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74B5E24FAC7C46B8E2F26F254754D7" ma:contentTypeVersion="2" ma:contentTypeDescription="Ein neues Dokument erstellen." ma:contentTypeScope="" ma:versionID="714a4d3f3aa5c6ccc6015d4fe2665f91">
  <xsd:schema xmlns:xsd="http://www.w3.org/2001/XMLSchema" xmlns:xs="http://www.w3.org/2001/XMLSchema" xmlns:p="http://schemas.microsoft.com/office/2006/metadata/properties" xmlns:ns2="6e2aa7df-bc9b-4278-82c3-b0827ffe35f0" targetNamespace="http://schemas.microsoft.com/office/2006/metadata/properties" ma:root="true" ma:fieldsID="1315a4f59a1f668a32a031b1aa83ff0c" ns2:_="">
    <xsd:import namespace="6e2aa7df-bc9b-4278-82c3-b0827ffe35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aa7df-bc9b-4278-82c3-b0827ffe35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0E2255-A015-47EF-B553-D686400760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aa7df-bc9b-4278-82c3-b0827ffe35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745177-5B29-4530-964C-DCB223585B1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BCE2E03-DC9B-4442-B340-2A82B3C538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956</Words>
  <Application>Microsoft Macintosh PowerPoint</Application>
  <PresentationFormat>Breitbild</PresentationFormat>
  <Paragraphs>157</Paragraphs>
  <Slides>14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Symbol</vt:lpstr>
      <vt:lpstr>Arial</vt:lpstr>
      <vt:lpstr>Aptos</vt:lpstr>
      <vt:lpstr>Slackey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Headline zweite Zeile</dc:title>
  <dc:creator>Anne Meyer</dc:creator>
  <cp:lastModifiedBy>Hennig, Pauline</cp:lastModifiedBy>
  <cp:revision>154</cp:revision>
  <dcterms:created xsi:type="dcterms:W3CDTF">2026-01-22T11:44:27Z</dcterms:created>
  <dcterms:modified xsi:type="dcterms:W3CDTF">2026-06-03T11:41:24Z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0x010100B574B5E24FAC7C46B8E2F26F254754D7</vt:lpwstr>
  </property>
</Properties>
</file>